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D65115-6570-40E2-BB39-7E7DCF699DBD}">
  <a:tblStyle styleId="{9BD65115-6570-40E2-BB39-7E7DCF699D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0c45c168b4_47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0c45c168b4_47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b8ae179b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fb8ae179b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b63dab473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63dab473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Hypothesized NCEM downside: reliance on cell-type annotation and segmentation. This is very imprecise in spatial omics. It </a:t>
            </a:r>
            <a:r>
              <a:rPr lang="en"/>
              <a:t>happened</a:t>
            </a:r>
            <a:r>
              <a:rPr lang="en"/>
              <a:t> that &gt;10% of cells are wrongly labelled or transcripts attributed to the wrong cell.</a:t>
            </a:r>
            <a:endParaRPr/>
          </a:p>
          <a:p>
            <a:pPr indent="-298450" lvl="0" marL="457200" rtl="0" algn="l">
              <a:spcBef>
                <a:spcPts val="0"/>
              </a:spcBef>
              <a:spcAft>
                <a:spcPts val="0"/>
              </a:spcAft>
              <a:buSzPts val="1100"/>
              <a:buChar char="●"/>
            </a:pPr>
            <a:r>
              <a:rPr lang="en"/>
              <a:t>Fischer already showed NCEM (and optimal radius) varies strongly between technologies and also tissue types</a:t>
            </a:r>
            <a:endParaRPr/>
          </a:p>
          <a:p>
            <a:pPr indent="-298450" lvl="0" marL="457200" rtl="0" algn="l">
              <a:spcBef>
                <a:spcPts val="0"/>
              </a:spcBef>
              <a:spcAft>
                <a:spcPts val="0"/>
              </a:spcAft>
              <a:buSzPts val="1100"/>
              <a:buChar char="●"/>
            </a:pPr>
            <a:r>
              <a:rPr lang="en"/>
              <a:t>R2 as the performance validation measure by radius</a:t>
            </a:r>
            <a:endParaRPr/>
          </a:p>
          <a:p>
            <a:pPr indent="-298450" lvl="1" marL="914400" rtl="0" algn="l">
              <a:spcBef>
                <a:spcPts val="0"/>
              </a:spcBef>
              <a:spcAft>
                <a:spcPts val="0"/>
              </a:spcAft>
              <a:buSzPts val="1100"/>
              <a:buChar char="○"/>
            </a:pPr>
            <a:r>
              <a:rPr lang="en"/>
              <a:t>How much of the spatial variance is the model capable of capturing?</a:t>
            </a:r>
            <a:endParaRPr/>
          </a:p>
          <a:p>
            <a:pPr indent="-298450" lvl="0" marL="457200" rtl="0" algn="l">
              <a:spcBef>
                <a:spcPts val="0"/>
              </a:spcBef>
              <a:spcAft>
                <a:spcPts val="0"/>
              </a:spcAft>
              <a:buSzPts val="1100"/>
              <a:buChar char="●"/>
            </a:pPr>
            <a:r>
              <a:rPr lang="en"/>
              <a:t>Compared to </a:t>
            </a:r>
            <a:r>
              <a:rPr lang="en"/>
              <a:t>baseline</a:t>
            </a:r>
            <a:r>
              <a:rPr lang="en"/>
              <a:t> (no spatial information) it almost always outperforms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fb8ae179b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fb8ae179b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wrote a wrapper to make NCEM more intuitive and useful</a:t>
            </a:r>
            <a:endParaRPr/>
          </a:p>
          <a:p>
            <a:pPr indent="-298450" lvl="0" marL="457200" rtl="0" algn="l">
              <a:spcBef>
                <a:spcPts val="0"/>
              </a:spcBef>
              <a:spcAft>
                <a:spcPts val="0"/>
              </a:spcAft>
              <a:buSzPts val="1100"/>
              <a:buChar char="●"/>
            </a:pPr>
            <a:r>
              <a:rPr lang="en"/>
              <a:t>Elyas and I hypothesized that NCEM strongly relies on cell-types and therefore shuffling the cell-type on increasing fractions of cells will make the predicted interactions less specific and more uniform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63dab473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b63dab473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a visual representation of the shuffling effects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b63dab473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b63dab47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Fischer in their paper already simulated cell segmentation errors by shuffling feature vectors between neighbouring cells. However, cell have a high tendency to be around cells of their own type, rendering this approach a bit futile.</a:t>
            </a:r>
            <a:endParaRPr/>
          </a:p>
          <a:p>
            <a:pPr indent="-298450" lvl="0" marL="457200" rtl="0" algn="l">
              <a:spcBef>
                <a:spcPts val="0"/>
              </a:spcBef>
              <a:spcAft>
                <a:spcPts val="0"/>
              </a:spcAft>
              <a:buSzPts val="1100"/>
              <a:buChar char="●"/>
            </a:pPr>
            <a:r>
              <a:rPr lang="en"/>
              <a:t>Nevertheless, the variance explained still droppend fairly steeply when increasing the fraction of vectors transferred on the percent of nodes that were used</a:t>
            </a:r>
            <a:endParaRPr/>
          </a:p>
          <a:p>
            <a:pPr indent="-298450" lvl="0" marL="457200" rtl="0" algn="l">
              <a:spcBef>
                <a:spcPts val="0"/>
              </a:spcBef>
              <a:spcAft>
                <a:spcPts val="0"/>
              </a:spcAft>
              <a:buSzPts val="1100"/>
              <a:buChar char="●"/>
            </a:pPr>
            <a:r>
              <a:rPr lang="en"/>
              <a:t>NCEM summary: Need for more robust upstream cell-type annotation and segmentation steps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0c45c168b4_47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0c45c168b4_47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MISTy is another CCC method which is highly flexible and annotation independent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0c45c168b4_47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0c45c168b4_47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Misty is very flexible and modular</a:t>
            </a:r>
            <a:endParaRPr/>
          </a:p>
          <a:p>
            <a:pPr indent="-298450" lvl="0" marL="457200" rtl="0" algn="l">
              <a:lnSpc>
                <a:spcPct val="115000"/>
              </a:lnSpc>
              <a:spcBef>
                <a:spcPts val="0"/>
              </a:spcBef>
              <a:spcAft>
                <a:spcPts val="0"/>
              </a:spcAft>
              <a:buSzPts val="1100"/>
              <a:buChar char="●"/>
            </a:pPr>
            <a:r>
              <a:rPr lang="en"/>
              <a:t>Leave-one gene out based</a:t>
            </a:r>
            <a:endParaRPr/>
          </a:p>
          <a:p>
            <a:pPr indent="-298450" lvl="0" marL="457200" rtl="0" algn="l">
              <a:lnSpc>
                <a:spcPct val="115000"/>
              </a:lnSpc>
              <a:spcBef>
                <a:spcPts val="0"/>
              </a:spcBef>
              <a:spcAft>
                <a:spcPts val="0"/>
              </a:spcAft>
              <a:buSzPts val="1100"/>
              <a:buChar char="●"/>
            </a:pPr>
            <a:r>
              <a:rPr lang="en"/>
              <a:t>MISTy is designed to distinguish the non-intrinsic effects from the intrinsic baseline</a:t>
            </a:r>
            <a:endParaRPr/>
          </a:p>
          <a:p>
            <a:pPr indent="-298450" lvl="0" marL="457200" rtl="0" algn="l">
              <a:lnSpc>
                <a:spcPct val="115000"/>
              </a:lnSpc>
              <a:spcBef>
                <a:spcPts val="0"/>
              </a:spcBef>
              <a:spcAft>
                <a:spcPts val="0"/>
              </a:spcAft>
              <a:buSzPts val="1100"/>
              <a:buChar char="●"/>
            </a:pPr>
            <a:r>
              <a:rPr lang="en"/>
              <a:t>Intra-view: constructs  a nonparametric and nonlinear model of the expression of each available marker as a  function of the expression of all other markers at the same time (intrinsically) or the  expression of other markers or features captured in the available views</a:t>
            </a:r>
            <a:endParaRPr/>
          </a:p>
          <a:p>
            <a:pPr indent="-298450" lvl="0" marL="457200" rtl="0" algn="l">
              <a:lnSpc>
                <a:spcPct val="115000"/>
              </a:lnSpc>
              <a:spcBef>
                <a:spcPts val="0"/>
              </a:spcBef>
              <a:spcAft>
                <a:spcPts val="0"/>
              </a:spcAft>
              <a:buSzPts val="1100"/>
              <a:buChar char="●"/>
            </a:pPr>
            <a:r>
              <a:rPr lang="en"/>
              <a:t>Extra-views: customizable. G aggregator function can be </a:t>
            </a:r>
            <a:r>
              <a:rPr lang="en"/>
              <a:t>chosen</a:t>
            </a:r>
            <a:r>
              <a:rPr lang="en"/>
              <a:t> to summarize features of certain spatial context. Not limited to spatial context, can also summarise to e.g. TF and pathway activities</a:t>
            </a:r>
            <a:endParaRPr/>
          </a:p>
          <a:p>
            <a:pPr indent="-298450" lvl="0" marL="457200" rtl="0" algn="l">
              <a:lnSpc>
                <a:spcPct val="115000"/>
              </a:lnSpc>
              <a:spcBef>
                <a:spcPts val="0"/>
              </a:spcBef>
              <a:spcAft>
                <a:spcPts val="0"/>
              </a:spcAft>
              <a:buSzPts val="1100"/>
              <a:buChar char="●"/>
            </a:pPr>
            <a:r>
              <a:rPr lang="en"/>
              <a:t>Y is the learned matrix of cells x features</a:t>
            </a:r>
            <a:endParaRPr/>
          </a:p>
          <a:p>
            <a:pPr indent="-298450" lvl="0" marL="457200" rtl="0" algn="l">
              <a:lnSpc>
                <a:spcPct val="115000"/>
              </a:lnSpc>
              <a:spcBef>
                <a:spcPts val="0"/>
              </a:spcBef>
              <a:spcAft>
                <a:spcPts val="0"/>
              </a:spcAft>
              <a:buSzPts val="1100"/>
              <a:buChar char="●"/>
            </a:pPr>
            <a:r>
              <a:rPr lang="en"/>
              <a:t>Method is less affected by </a:t>
            </a:r>
            <a:r>
              <a:rPr lang="en"/>
              <a:t>segmentation</a:t>
            </a:r>
            <a:r>
              <a:rPr lang="en"/>
              <a:t> error due to custom aggregating functions around the index cell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c45c168b4_47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0c45c168b4_47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MISTy compares and analyses R2 variance explanation of the metamodel including the extra-views in comparison to the intra-view alone</a:t>
            </a:r>
            <a:endParaRPr/>
          </a:p>
          <a:p>
            <a:pPr indent="-298450" lvl="0" marL="457200" rtl="0" algn="l">
              <a:spcBef>
                <a:spcPts val="0"/>
              </a:spcBef>
              <a:spcAft>
                <a:spcPts val="0"/>
              </a:spcAft>
              <a:buSzPts val="1100"/>
              <a:buChar char="●"/>
            </a:pPr>
            <a:r>
              <a:rPr lang="en"/>
              <a:t>In contrast to NCEM, where the conditions and batches are included in the model design, MISTy runs on individual images and the averages the results</a:t>
            </a:r>
            <a:endParaRPr/>
          </a:p>
          <a:p>
            <a:pPr indent="-298450" lvl="0" marL="457200" rtl="0" algn="l">
              <a:spcBef>
                <a:spcPts val="0"/>
              </a:spcBef>
              <a:spcAft>
                <a:spcPts val="0"/>
              </a:spcAft>
              <a:buSzPts val="1100"/>
              <a:buChar char="●"/>
            </a:pPr>
            <a:r>
              <a:rPr lang="en"/>
              <a:t>In this case the average had a standard deviation often as big as the </a:t>
            </a:r>
            <a:r>
              <a:rPr lang="en">
                <a:solidFill>
                  <a:schemeClr val="dk1"/>
                </a:solidFill>
              </a:rPr>
              <a:t>effect size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individual images of different conditions show distinct CCC effects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We learn that the conditions and batches are to be strongly considered when applying MISTy since they can have a strong effect on the statistic aggregation.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 may not be wanted e.g. why aggregate cancer and healthy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 may be wanted: many samples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Calls for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Quality assessment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Intermediate step Interpretability</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c45c168b4_47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0c45c168b4_47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Second output: </a:t>
            </a:r>
            <a:r>
              <a:rPr lang="en" sz="1800">
                <a:solidFill>
                  <a:srgbClr val="595959"/>
                </a:solidFill>
              </a:rPr>
              <a:t>Each view is analyzed for its contribution to the total expression of  each marker</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Nice insight into the contribution of each view to the model</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b63dab473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b63dab473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Third output</a:t>
            </a:r>
            <a:endParaRPr/>
          </a:p>
          <a:p>
            <a:pPr indent="-298450" lvl="0" marL="457200" rtl="0" algn="l">
              <a:spcBef>
                <a:spcPts val="0"/>
              </a:spcBef>
              <a:spcAft>
                <a:spcPts val="0"/>
              </a:spcAft>
              <a:buSzPts val="1100"/>
              <a:buChar char="●"/>
            </a:pPr>
            <a:r>
              <a:rPr lang="en"/>
              <a:t>Importance of each marker by leave one out ensembl approach for each feature to predict the index feature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f3eac8059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f3eac8059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Cell cell communication, </a:t>
            </a:r>
            <a:r>
              <a:rPr lang="en"/>
              <a:t>although</a:t>
            </a:r>
            <a:r>
              <a:rPr lang="en"/>
              <a:t> hard to define, the community has converged to the definition of effects that arise and are only explainable via the local spatial structure of the cells and cannot be recovered from individual cell expression profiles.</a:t>
            </a:r>
            <a:endParaRPr/>
          </a:p>
          <a:p>
            <a:pPr indent="-298450" lvl="0" marL="457200" rtl="0" algn="l">
              <a:spcBef>
                <a:spcPts val="0"/>
              </a:spcBef>
              <a:spcAft>
                <a:spcPts val="0"/>
              </a:spcAft>
              <a:buSzPts val="1100"/>
              <a:buChar char="●"/>
            </a:pPr>
            <a:r>
              <a:rPr lang="en"/>
              <a:t>E.g. Hartmann2021: </a:t>
            </a:r>
            <a:r>
              <a:rPr lang="en"/>
              <a:t>interaction of epithelial (cancer) cells with the adjacent immune cells. Hartmann found CD8+T cells to be expressing activation and exhaustion markers near the tumour-immune border. (C)yto(K)eratin is a marker for epithelial cells (~cancer in this case), CD11c for leukocytes, CD45 differentiated haematopoietic cells</a:t>
            </a:r>
            <a:endParaRPr/>
          </a:p>
          <a:p>
            <a:pPr indent="0" lvl="0" marL="457200" rtl="0" algn="l">
              <a:spcBef>
                <a:spcPts val="0"/>
              </a:spcBef>
              <a:spcAft>
                <a:spcPts val="0"/>
              </a:spcAft>
              <a:buNone/>
            </a:pPr>
            <a:r>
              <a:rPr lang="en"/>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f3eac805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f3eac805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Thanks to MISTy’s high flexibility, I changed the input and algorithm to make the model cell-type based, instead of feature-based</a:t>
            </a:r>
            <a:endParaRPr/>
          </a:p>
          <a:p>
            <a:pPr indent="-298450" lvl="0" marL="457200" rtl="0" algn="l">
              <a:spcBef>
                <a:spcPts val="0"/>
              </a:spcBef>
              <a:spcAft>
                <a:spcPts val="0"/>
              </a:spcAft>
              <a:buSzPts val="1100"/>
              <a:buChar char="●"/>
            </a:pPr>
            <a:r>
              <a:rPr lang="en"/>
              <a:t>Yielded more consistent results than the feature based model (still huge std bars when aggregated)</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f3eac8059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0f3eac8059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0f3eac805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0f3eac805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f3eac8059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0f3eac8059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MISTy is run on individual images, I wondered if maybe the huge error bars are due to cell-type distribution within a single sample.</a:t>
            </a:r>
            <a:endParaRPr/>
          </a:p>
          <a:p>
            <a:pPr indent="-298450" lvl="0" marL="457200" rtl="0" algn="l">
              <a:spcBef>
                <a:spcPts val="0"/>
              </a:spcBef>
              <a:spcAft>
                <a:spcPts val="0"/>
              </a:spcAft>
              <a:buSzPts val="1100"/>
              <a:buChar char="●"/>
            </a:pPr>
            <a:r>
              <a:rPr lang="en"/>
              <a:t>This is a step I didn’t have time to finish. Basically our idea is to train on one condition (e.g. cancer) and evaluate on both conditions (healthy and cancer) to compare transfer robustness of MISTy</a:t>
            </a:r>
            <a:endParaRPr/>
          </a:p>
          <a:p>
            <a:pPr indent="-298450" lvl="0" marL="457200" rtl="0" algn="l">
              <a:spcBef>
                <a:spcPts val="0"/>
              </a:spcBef>
              <a:spcAft>
                <a:spcPts val="0"/>
              </a:spcAft>
              <a:buSzPts val="1100"/>
              <a:buChar char="●"/>
            </a:pPr>
            <a:r>
              <a:rPr lang="en"/>
              <a:t>The cell-type distributions vary significantly even within the condition. This could lead to </a:t>
            </a:r>
            <a:r>
              <a:rPr lang="en"/>
              <a:t>imbalance</a:t>
            </a:r>
            <a:r>
              <a:rPr lang="en"/>
              <a:t> MISTy training and worse aggregations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0f3eac8059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0f3eac8059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addition, the first two principal components’ variance differentiate cell-type but it is still not enough to distinguish clear clustering. This could be another downside of </a:t>
            </a:r>
            <a:r>
              <a:rPr lang="en"/>
              <a:t>integrating</a:t>
            </a:r>
            <a:r>
              <a:rPr lang="en"/>
              <a:t> all data into the same space for NCEM or aggregated MISTy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b63dab473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b63dab473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95959"/>
              </a:buClr>
              <a:buSzPts val="1100"/>
              <a:buChar char="●"/>
            </a:pPr>
            <a:r>
              <a:rPr lang="en" sz="1600">
                <a:solidFill>
                  <a:srgbClr val="595959"/>
                </a:solidFill>
              </a:rPr>
              <a:t>N</a:t>
            </a:r>
            <a:r>
              <a:rPr lang="en" sz="1600">
                <a:solidFill>
                  <a:srgbClr val="595959"/>
                </a:solidFill>
              </a:rPr>
              <a:t>CEM is sensitive to cell-type annotation and segmentation</a:t>
            </a:r>
            <a:endParaRPr sz="1600">
              <a:solidFill>
                <a:srgbClr val="595959"/>
              </a:solidFill>
            </a:endParaRPr>
          </a:p>
          <a:p>
            <a:pPr indent="-330200" lvl="0" marL="457200" rtl="0" algn="l">
              <a:lnSpc>
                <a:spcPct val="115000"/>
              </a:lnSpc>
              <a:spcBef>
                <a:spcPts val="0"/>
              </a:spcBef>
              <a:spcAft>
                <a:spcPts val="0"/>
              </a:spcAft>
              <a:buClr>
                <a:srgbClr val="595959"/>
              </a:buClr>
              <a:buSzPts val="1600"/>
              <a:buChar char="●"/>
            </a:pPr>
            <a:r>
              <a:rPr lang="en" sz="1600">
                <a:solidFill>
                  <a:srgbClr val="595959"/>
                </a:solidFill>
              </a:rPr>
              <a:t>MISTY is highly flexible but output is cumbersome to interpret</a:t>
            </a:r>
            <a:endParaRPr sz="1600">
              <a:solidFill>
                <a:srgbClr val="595959"/>
              </a:solidFill>
            </a:endParaRPr>
          </a:p>
          <a:p>
            <a:pPr indent="-330200" lvl="0" marL="457200" rtl="0" algn="l">
              <a:lnSpc>
                <a:spcPct val="115000"/>
              </a:lnSpc>
              <a:spcBef>
                <a:spcPts val="0"/>
              </a:spcBef>
              <a:spcAft>
                <a:spcPts val="0"/>
              </a:spcAft>
              <a:buClr>
                <a:srgbClr val="595959"/>
              </a:buClr>
              <a:buSzPts val="1600"/>
              <a:buChar char="●"/>
            </a:pPr>
            <a:r>
              <a:rPr lang="en" sz="1600">
                <a:solidFill>
                  <a:srgbClr val="595959"/>
                </a:solidFill>
              </a:rPr>
              <a:t>MISTY relies on l</a:t>
            </a:r>
            <a:r>
              <a:rPr lang="en" sz="1600">
                <a:solidFill>
                  <a:srgbClr val="595959"/>
                </a:solidFill>
              </a:rPr>
              <a:t>eave-one-gene hold-out models lead to false discoveries </a:t>
            </a:r>
            <a:r>
              <a:rPr lang="en" sz="1200">
                <a:solidFill>
                  <a:srgbClr val="595959"/>
                </a:solidFill>
              </a:rPr>
              <a:t>E.g. MISTy &amp; SVAE</a:t>
            </a:r>
            <a:endParaRPr sz="1600">
              <a:solidFill>
                <a:srgbClr val="595959"/>
              </a:solidFill>
            </a:endParaRPr>
          </a:p>
          <a:p>
            <a:pPr indent="-330200" lvl="0" marL="457200" rtl="0" algn="l">
              <a:lnSpc>
                <a:spcPct val="115000"/>
              </a:lnSpc>
              <a:spcBef>
                <a:spcPts val="0"/>
              </a:spcBef>
              <a:spcAft>
                <a:spcPts val="0"/>
              </a:spcAft>
              <a:buClr>
                <a:srgbClr val="595959"/>
              </a:buClr>
              <a:buSzPts val="1600"/>
              <a:buChar char="●"/>
            </a:pPr>
            <a:r>
              <a:rPr lang="en" sz="1600">
                <a:solidFill>
                  <a:srgbClr val="595959"/>
                </a:solidFill>
              </a:rPr>
              <a:t>NCEM and MISTy output are complicated to benchmark</a:t>
            </a:r>
            <a:endParaRPr sz="12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0c45c168b4_4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0c45c168b4_4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0c45c168b4_4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0c45c168b4_4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0f3eac8059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0f3eac8059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fc4af253d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fc4af253d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0f3eac805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0f3eac805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is no consensus on any preprocessing steps, common analysis or superior methods.</a:t>
            </a:r>
            <a:endParaRPr/>
          </a:p>
          <a:p>
            <a:pPr indent="-298450" lvl="0" marL="457200" rtl="0" algn="l">
              <a:spcBef>
                <a:spcPts val="0"/>
              </a:spcBef>
              <a:spcAft>
                <a:spcPts val="0"/>
              </a:spcAft>
              <a:buSzPts val="1100"/>
              <a:buChar char="●"/>
            </a:pPr>
            <a:r>
              <a:rPr lang="en"/>
              <a:t>Many technologies don’t present L-R features</a:t>
            </a:r>
            <a:endParaRPr/>
          </a:p>
          <a:p>
            <a:pPr indent="-298450" lvl="0" marL="457200" rtl="0" algn="l">
              <a:spcBef>
                <a:spcPts val="0"/>
              </a:spcBef>
              <a:spcAft>
                <a:spcPts val="0"/>
              </a:spcAft>
              <a:buSzPts val="1100"/>
              <a:buChar char="●"/>
            </a:pPr>
            <a:r>
              <a:rPr lang="en"/>
              <a:t>No established CCC approach.</a:t>
            </a:r>
            <a:endParaRPr/>
          </a:p>
          <a:p>
            <a:pPr indent="-298450" lvl="0" marL="457200" rtl="0" algn="l">
              <a:spcBef>
                <a:spcPts val="0"/>
              </a:spcBef>
              <a:spcAft>
                <a:spcPts val="0"/>
              </a:spcAft>
              <a:buSzPts val="1100"/>
              <a:buChar char="●"/>
            </a:pPr>
            <a:r>
              <a:rPr lang="en"/>
              <a:t>Input: many technologies, vary vastly. Big problem to </a:t>
            </a:r>
            <a:r>
              <a:rPr lang="en"/>
              <a:t>adapt</a:t>
            </a:r>
            <a:r>
              <a:rPr lang="en"/>
              <a:t> them to every method</a:t>
            </a:r>
            <a:endParaRPr/>
          </a:p>
          <a:p>
            <a:pPr indent="-298450" lvl="0" marL="457200" rtl="0" algn="l">
              <a:spcBef>
                <a:spcPts val="0"/>
              </a:spcBef>
              <a:spcAft>
                <a:spcPts val="0"/>
              </a:spcAft>
              <a:buSzPts val="1100"/>
              <a:buChar char="●"/>
            </a:pPr>
            <a:r>
              <a:rPr lang="en"/>
              <a:t>CCC tools are categorized mainly </a:t>
            </a:r>
            <a:r>
              <a:rPr lang="en"/>
              <a:t>into</a:t>
            </a:r>
            <a:r>
              <a:rPr lang="en"/>
              <a:t> Spatial/Non-spatial and using or not using prior-knowledge</a:t>
            </a:r>
            <a:endParaRPr/>
          </a:p>
          <a:p>
            <a:pPr indent="-298450" lvl="0" marL="457200" rtl="0" algn="l">
              <a:spcBef>
                <a:spcPts val="0"/>
              </a:spcBef>
              <a:spcAft>
                <a:spcPts val="0"/>
              </a:spcAft>
              <a:buSzPts val="1100"/>
              <a:buChar char="●"/>
            </a:pPr>
            <a:r>
              <a:rPr lang="en"/>
              <a:t>Many visualization methods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0c45c168b4_47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0c45c168b4_47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0c45c168b4_47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0c45c168b4_47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fc4af253d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fc4af253d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fc4af253d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fc4af253d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fc4af253d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fc4af253d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fc4af253d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fc4af253d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b63dab4730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b63dab4730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b63dab473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b63dab473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b63dab473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b63dab473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b63dab473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b63dab473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0f3eac8059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0f3eac8059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is</a:t>
            </a:r>
            <a:endParaRPr/>
          </a:p>
          <a:p>
            <a:pPr indent="-298450" lvl="0" marL="457200" rtl="0" algn="l">
              <a:spcBef>
                <a:spcPts val="0"/>
              </a:spcBef>
              <a:spcAft>
                <a:spcPts val="0"/>
              </a:spcAft>
              <a:buSzPts val="1100"/>
              <a:buChar char="●"/>
            </a:pPr>
            <a:r>
              <a:rPr lang="en"/>
              <a:t>Example image. Neighbouring cells segmentation could go wrong and attribute both ligand and receptor to the same cell</a:t>
            </a:r>
            <a:endParaRPr/>
          </a:p>
          <a:p>
            <a:pPr indent="-298450" lvl="0" marL="457200" rtl="0" algn="l">
              <a:spcBef>
                <a:spcPts val="0"/>
              </a:spcBef>
              <a:spcAft>
                <a:spcPts val="0"/>
              </a:spcAft>
              <a:buSzPts val="1100"/>
              <a:buChar char="●"/>
            </a:pPr>
            <a:r>
              <a:rPr lang="en"/>
              <a:t>CCC behaves differently depending on tissue and condition. I learned this must be taken into account while </a:t>
            </a:r>
            <a:r>
              <a:rPr lang="en"/>
              <a:t>applying</a:t>
            </a:r>
            <a:r>
              <a:rPr lang="en"/>
              <a:t> CCC methods because it can vastly influence your results depending on which conditions were included. Should one integrate?</a:t>
            </a:r>
            <a:endParaRPr/>
          </a:p>
          <a:p>
            <a:pPr indent="-298450" lvl="0" marL="457200" rtl="0" algn="l">
              <a:spcBef>
                <a:spcPts val="0"/>
              </a:spcBef>
              <a:spcAft>
                <a:spcPts val="0"/>
              </a:spcAft>
              <a:buSzPts val="1100"/>
              <a:buChar char="●"/>
            </a:pPr>
            <a:r>
              <a:rPr lang="en"/>
              <a:t>Different technologies make too many input types that are all processed differently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fc4af253d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fc4af253d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0c45c168b4_47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0c45c168b4_47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0c45c168b4_4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0c45c168b4_4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0c45c168b4_4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0c45c168b4_4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0c45c168b4_4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0c45c168b4_4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0c45c168b4_4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0c45c168b4_4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0c45c168b4_4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0c45c168b4_4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fb8ae179b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fb8ae179b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fc4af253d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fc4af253d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fb8ae179b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fb8ae179b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0f3eac8059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0f3eac8059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Example image. Neighbouring cells segmentation could go wrong and attribute both ligand and receptor to the same cell due to wrong border placement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RNA molecules can also belong to underlying or overlying cells in 3D space but be wrongfully attributed to a different cell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fb8ae179b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fb8ae179b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fb8ae179b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fb8ae179b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fc4af253d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fc4af253d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fc4af253d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fc4af253d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fb8ae179b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fb8ae179b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fc4af253d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fc4af253d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fc4af253d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fc4af253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fc4af253d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fc4af253d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fc4af253d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fc4af253d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fb8ae179b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fb8ae179b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f3eac805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f3eac805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fc4af253d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fc4af253d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0f3eac805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0f3eac805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fb8ae179b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fb8ae179b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Decided to apply some CCC methods and assess IO as well as benchmark</a:t>
            </a:r>
            <a:endParaRPr/>
          </a:p>
          <a:p>
            <a:pPr indent="-298450" lvl="0" marL="457200" rtl="0" algn="l">
              <a:spcBef>
                <a:spcPts val="0"/>
              </a:spcBef>
              <a:spcAft>
                <a:spcPts val="0"/>
              </a:spcAft>
              <a:buSzPts val="1100"/>
              <a:buChar char="●"/>
            </a:pPr>
            <a:r>
              <a:rPr lang="en"/>
              <a:t>NCEM are popular in Spatial club Heidelberg and Spatial Biohackathon in December</a:t>
            </a:r>
            <a:endParaRPr/>
          </a:p>
          <a:p>
            <a:pPr indent="-298450" lvl="0" marL="457200" rtl="0" algn="l">
              <a:spcBef>
                <a:spcPts val="0"/>
              </a:spcBef>
              <a:spcAft>
                <a:spcPts val="0"/>
              </a:spcAft>
              <a:buSzPts val="1100"/>
              <a:buChar char="●"/>
            </a:pPr>
            <a:r>
              <a:rPr lang="en"/>
              <a:t>ML-based methods which model spatial neighbourhood (niche) effects</a:t>
            </a:r>
            <a:endParaRPr/>
          </a:p>
          <a:p>
            <a:pPr indent="-298450" lvl="0" marL="457200" rtl="0" algn="l">
              <a:spcBef>
                <a:spcPts val="0"/>
              </a:spcBef>
              <a:spcAft>
                <a:spcPts val="0"/>
              </a:spcAft>
              <a:buSzPts val="1100"/>
              <a:buChar char="●"/>
            </a:pPr>
            <a:r>
              <a:rPr lang="en"/>
              <a:t>Recover molecular signatures of processes underlying cell-cell communication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c45c168b4_47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c45c168b4_47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Node centric expression model</a:t>
            </a:r>
            <a:endParaRPr/>
          </a:p>
          <a:p>
            <a:pPr indent="-298450" lvl="0" marL="457200" rtl="0" algn="l">
              <a:spcBef>
                <a:spcPts val="0"/>
              </a:spcBef>
              <a:spcAft>
                <a:spcPts val="0"/>
              </a:spcAft>
              <a:buSzPts val="1100"/>
              <a:buChar char="●"/>
            </a:pPr>
            <a:r>
              <a:rPr lang="en"/>
              <a:t>Graph based</a:t>
            </a:r>
            <a:endParaRPr/>
          </a:p>
          <a:p>
            <a:pPr indent="-298450" lvl="0" marL="457200" rtl="0" algn="l">
              <a:spcBef>
                <a:spcPts val="0"/>
              </a:spcBef>
              <a:spcAft>
                <a:spcPts val="0"/>
              </a:spcAft>
              <a:buSzPts val="1100"/>
              <a:buChar char="●"/>
            </a:pPr>
            <a:r>
              <a:rPr lang="en"/>
              <a:t>Input: cell-type labels</a:t>
            </a:r>
            <a:endParaRPr/>
          </a:p>
          <a:p>
            <a:pPr indent="-298450" lvl="0" marL="457200" rtl="0" algn="l">
              <a:spcBef>
                <a:spcPts val="0"/>
              </a:spcBef>
              <a:spcAft>
                <a:spcPts val="0"/>
              </a:spcAft>
              <a:buSzPts val="1100"/>
              <a:buChar char="●"/>
            </a:pPr>
            <a:r>
              <a:rPr lang="en"/>
              <a:t>Output: gene expression → summarized per cell-type</a:t>
            </a:r>
            <a:endParaRPr/>
          </a:p>
          <a:p>
            <a:pPr indent="-298450" lvl="0" marL="457200" rtl="0" algn="l">
              <a:spcBef>
                <a:spcPts val="0"/>
              </a:spcBef>
              <a:spcAft>
                <a:spcPts val="0"/>
              </a:spcAft>
              <a:buSzPts val="1100"/>
              <a:buChar char="●"/>
            </a:pPr>
            <a:r>
              <a:rPr lang="en"/>
              <a:t>Predicts index cell gene expression based on own label and neighbourhood cell-type indicator function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b63dab473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b63dab473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Here’s the design</a:t>
            </a:r>
            <a:endParaRPr/>
          </a:p>
          <a:p>
            <a:pPr indent="-298450" lvl="0" marL="457200" rtl="0" algn="l">
              <a:spcBef>
                <a:spcPts val="0"/>
              </a:spcBef>
              <a:spcAft>
                <a:spcPts val="0"/>
              </a:spcAft>
              <a:buSzPts val="1100"/>
              <a:buChar char="●"/>
            </a:pPr>
            <a:r>
              <a:rPr lang="en"/>
              <a:t>IO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41.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43.png"/><Relationship Id="rId8"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20.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31.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2.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6.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24.png"/><Relationship Id="rId8"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880"/>
              <a:t>Towards benchmarking spatially resolved cell-cell communication methods</a:t>
            </a:r>
            <a:endParaRPr sz="2880"/>
          </a:p>
        </p:txBody>
      </p:sp>
      <p:sp>
        <p:nvSpPr>
          <p:cNvPr id="55" name="Google Shape;55;p13"/>
          <p:cNvSpPr txBox="1"/>
          <p:nvPr/>
        </p:nvSpPr>
        <p:spPr>
          <a:xfrm>
            <a:off x="2186550" y="3269850"/>
            <a:ext cx="477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Ian Dirk Fichter</a:t>
            </a:r>
            <a:endParaRPr/>
          </a:p>
          <a:p>
            <a:pPr indent="0" lvl="0" marL="0" rtl="0" algn="ctr">
              <a:spcBef>
                <a:spcPts val="0"/>
              </a:spcBef>
              <a:spcAft>
                <a:spcPts val="0"/>
              </a:spcAft>
              <a:buNone/>
            </a:pPr>
            <a:r>
              <a:rPr lang="en"/>
              <a:t>Supervisor: Elyas Heidari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model: Fischer’s findings</a:t>
            </a:r>
            <a:endParaRPr/>
          </a:p>
        </p:txBody>
      </p:sp>
      <p:sp>
        <p:nvSpPr>
          <p:cNvPr id="166" name="Google Shape;16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 Infer and recover cell-cell communication signatures, biological validation*</a:t>
            </a:r>
            <a:endParaRPr/>
          </a:p>
          <a:p>
            <a:pPr indent="0" lvl="0" marL="0" rtl="0" algn="l">
              <a:spcBef>
                <a:spcPts val="1200"/>
              </a:spcBef>
              <a:spcAft>
                <a:spcPts val="0"/>
              </a:spcAft>
              <a:buNone/>
            </a:pPr>
            <a:r>
              <a:rPr lang="en"/>
              <a:t>- Outperformed nonspatial baseline models consistently by an average ΔR2 of 0.016</a:t>
            </a:r>
            <a:endParaRPr/>
          </a:p>
          <a:p>
            <a:pPr indent="0" lvl="0" marL="0" rtl="0" algn="l">
              <a:spcBef>
                <a:spcPts val="1200"/>
              </a:spcBef>
              <a:spcAft>
                <a:spcPts val="0"/>
              </a:spcAft>
              <a:buClr>
                <a:schemeClr val="dk1"/>
              </a:buClr>
              <a:buSzPct val="61111"/>
              <a:buFont typeface="Arial"/>
              <a:buNone/>
            </a:pPr>
            <a:r>
              <a:rPr lang="en"/>
              <a:t>- Recover L-R interactions from CellPhoneDB and NicheNet</a:t>
            </a:r>
            <a:endParaRPr/>
          </a:p>
          <a:p>
            <a:pPr indent="0" lvl="0" marL="0" rtl="0" algn="l">
              <a:spcBef>
                <a:spcPts val="1200"/>
              </a:spcBef>
              <a:spcAft>
                <a:spcPts val="0"/>
              </a:spcAft>
              <a:buNone/>
            </a:pPr>
            <a:r>
              <a:rPr lang="en"/>
              <a:t>- Robust to:</a:t>
            </a:r>
            <a:endParaRPr/>
          </a:p>
          <a:p>
            <a:pPr indent="457200" lvl="0" marL="0" rtl="0" algn="l">
              <a:spcBef>
                <a:spcPts val="1200"/>
              </a:spcBef>
              <a:spcAft>
                <a:spcPts val="0"/>
              </a:spcAft>
              <a:buNone/>
            </a:pPr>
            <a:r>
              <a:rPr lang="en"/>
              <a:t>- data downsampling</a:t>
            </a:r>
            <a:endParaRPr/>
          </a:p>
          <a:p>
            <a:pPr indent="457200" lvl="0" marL="0" rtl="0" algn="l">
              <a:spcBef>
                <a:spcPts val="1200"/>
              </a:spcBef>
              <a:spcAft>
                <a:spcPts val="0"/>
              </a:spcAft>
              <a:buNone/>
            </a:pPr>
            <a:r>
              <a:rPr lang="en"/>
              <a:t>- out-of-domain data from an unseen genetic knockout condition</a:t>
            </a:r>
            <a:endParaRPr/>
          </a:p>
          <a:p>
            <a:pPr indent="457200" lvl="0" marL="0" rtl="0" algn="l">
              <a:spcBef>
                <a:spcPts val="1200"/>
              </a:spcBef>
              <a:spcAft>
                <a:spcPts val="0"/>
              </a:spcAft>
              <a:buNone/>
            </a:pPr>
            <a:r>
              <a:rPr lang="en"/>
              <a:t>- to simulated segmentation errors (feature vector shuffling between neighbours)</a:t>
            </a:r>
            <a:endParaRPr/>
          </a:p>
          <a:p>
            <a:pPr indent="457200" lvl="0" marL="0" rtl="0" algn="l">
              <a:spcBef>
                <a:spcPts val="1200"/>
              </a:spcBef>
              <a:spcAft>
                <a:spcPts val="1200"/>
              </a:spcAft>
              <a:buNone/>
            </a:pPr>
            <a:r>
              <a:rPr lang="en"/>
              <a:t>- removal of the interaction terms  from the linear model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Technology and tissue variability</a:t>
            </a:r>
            <a:endParaRPr/>
          </a:p>
        </p:txBody>
      </p:sp>
      <p:grpSp>
        <p:nvGrpSpPr>
          <p:cNvPr id="172" name="Google Shape;172;p23"/>
          <p:cNvGrpSpPr/>
          <p:nvPr/>
        </p:nvGrpSpPr>
        <p:grpSpPr>
          <a:xfrm>
            <a:off x="91100" y="1399722"/>
            <a:ext cx="9143999" cy="3039806"/>
            <a:chOff x="91100" y="1399722"/>
            <a:chExt cx="9143999" cy="3039806"/>
          </a:xfrm>
        </p:grpSpPr>
        <p:pic>
          <p:nvPicPr>
            <p:cNvPr id="173" name="Google Shape;173;p23"/>
            <p:cNvPicPr preferRelativeResize="0"/>
            <p:nvPr/>
          </p:nvPicPr>
          <p:blipFill>
            <a:blip r:embed="rId3">
              <a:alphaModFix/>
            </a:blip>
            <a:stretch>
              <a:fillRect/>
            </a:stretch>
          </p:blipFill>
          <p:spPr>
            <a:xfrm>
              <a:off x="91100" y="1399722"/>
              <a:ext cx="9143999" cy="3039806"/>
            </a:xfrm>
            <a:prstGeom prst="rect">
              <a:avLst/>
            </a:prstGeom>
            <a:noFill/>
            <a:ln>
              <a:noFill/>
            </a:ln>
          </p:spPr>
        </p:pic>
        <p:sp>
          <p:nvSpPr>
            <p:cNvPr id="174" name="Google Shape;174;p23"/>
            <p:cNvSpPr/>
            <p:nvPr/>
          </p:nvSpPr>
          <p:spPr>
            <a:xfrm>
              <a:off x="160000" y="1449425"/>
              <a:ext cx="363600" cy="30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4"/>
          <p:cNvPicPr preferRelativeResize="0"/>
          <p:nvPr/>
        </p:nvPicPr>
        <p:blipFill>
          <a:blip r:embed="rId3">
            <a:alphaModFix/>
          </a:blip>
          <a:stretch>
            <a:fillRect/>
          </a:stretch>
        </p:blipFill>
        <p:spPr>
          <a:xfrm>
            <a:off x="4009821" y="1552725"/>
            <a:ext cx="4564080" cy="2673450"/>
          </a:xfrm>
          <a:prstGeom prst="rect">
            <a:avLst/>
          </a:prstGeom>
          <a:noFill/>
          <a:ln>
            <a:noFill/>
          </a:ln>
        </p:spPr>
      </p:pic>
      <p:sp>
        <p:nvSpPr>
          <p:cNvPr id="180" name="Google Shape;180;p24"/>
          <p:cNvSpPr txBox="1"/>
          <p:nvPr/>
        </p:nvSpPr>
        <p:spPr>
          <a:xfrm>
            <a:off x="6031450" y="1160000"/>
            <a:ext cx="20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 shuffled</a:t>
            </a:r>
            <a:endParaRPr/>
          </a:p>
        </p:txBody>
      </p:sp>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Wrapper output: interaction terms 	</a:t>
            </a:r>
            <a:endParaRPr/>
          </a:p>
        </p:txBody>
      </p:sp>
      <p:pic>
        <p:nvPicPr>
          <p:cNvPr id="182" name="Google Shape;182;p24"/>
          <p:cNvPicPr preferRelativeResize="0"/>
          <p:nvPr/>
        </p:nvPicPr>
        <p:blipFill>
          <a:blip r:embed="rId4">
            <a:alphaModFix/>
          </a:blip>
          <a:stretch>
            <a:fillRect/>
          </a:stretch>
        </p:blipFill>
        <p:spPr>
          <a:xfrm>
            <a:off x="617550" y="1726475"/>
            <a:ext cx="3142749" cy="1587073"/>
          </a:xfrm>
          <a:prstGeom prst="rect">
            <a:avLst/>
          </a:prstGeom>
          <a:noFill/>
          <a:ln>
            <a:noFill/>
          </a:ln>
        </p:spPr>
      </p:pic>
      <p:pic>
        <p:nvPicPr>
          <p:cNvPr id="183" name="Google Shape;183;p24"/>
          <p:cNvPicPr preferRelativeResize="0"/>
          <p:nvPr/>
        </p:nvPicPr>
        <p:blipFill>
          <a:blip r:embed="rId5">
            <a:alphaModFix/>
          </a:blip>
          <a:stretch>
            <a:fillRect/>
          </a:stretch>
        </p:blipFill>
        <p:spPr>
          <a:xfrm>
            <a:off x="4048126" y="1564526"/>
            <a:ext cx="4505156" cy="2638921"/>
          </a:xfrm>
          <a:prstGeom prst="rect">
            <a:avLst/>
          </a:prstGeom>
          <a:noFill/>
          <a:ln>
            <a:noFill/>
          </a:ln>
        </p:spPr>
      </p:pic>
      <p:pic>
        <p:nvPicPr>
          <p:cNvPr id="184" name="Google Shape;184;p24"/>
          <p:cNvPicPr preferRelativeResize="0"/>
          <p:nvPr/>
        </p:nvPicPr>
        <p:blipFill>
          <a:blip r:embed="rId6">
            <a:alphaModFix/>
          </a:blip>
          <a:stretch>
            <a:fillRect/>
          </a:stretch>
        </p:blipFill>
        <p:spPr>
          <a:xfrm>
            <a:off x="4065107" y="1572487"/>
            <a:ext cx="4505156" cy="2638921"/>
          </a:xfrm>
          <a:prstGeom prst="rect">
            <a:avLst/>
          </a:prstGeom>
          <a:noFill/>
          <a:ln>
            <a:noFill/>
          </a:ln>
        </p:spPr>
      </p:pic>
      <p:pic>
        <p:nvPicPr>
          <p:cNvPr id="185" name="Google Shape;185;p24"/>
          <p:cNvPicPr preferRelativeResize="0"/>
          <p:nvPr/>
        </p:nvPicPr>
        <p:blipFill>
          <a:blip r:embed="rId7">
            <a:alphaModFix/>
          </a:blip>
          <a:stretch>
            <a:fillRect/>
          </a:stretch>
        </p:blipFill>
        <p:spPr>
          <a:xfrm>
            <a:off x="4053026" y="1574175"/>
            <a:ext cx="4505156" cy="2638921"/>
          </a:xfrm>
          <a:prstGeom prst="rect">
            <a:avLst/>
          </a:prstGeom>
          <a:noFill/>
          <a:ln>
            <a:noFill/>
          </a:ln>
        </p:spPr>
      </p:pic>
      <p:pic>
        <p:nvPicPr>
          <p:cNvPr id="186" name="Google Shape;186;p24"/>
          <p:cNvPicPr preferRelativeResize="0"/>
          <p:nvPr/>
        </p:nvPicPr>
        <p:blipFill>
          <a:blip r:embed="rId8">
            <a:alphaModFix/>
          </a:blip>
          <a:stretch>
            <a:fillRect/>
          </a:stretch>
        </p:blipFill>
        <p:spPr>
          <a:xfrm>
            <a:off x="4048263" y="1580217"/>
            <a:ext cx="4505156" cy="2638921"/>
          </a:xfrm>
          <a:prstGeom prst="rect">
            <a:avLst/>
          </a:prstGeom>
          <a:noFill/>
          <a:ln>
            <a:noFill/>
          </a:ln>
        </p:spPr>
      </p:pic>
      <p:pic>
        <p:nvPicPr>
          <p:cNvPr id="187" name="Google Shape;187;p24"/>
          <p:cNvPicPr preferRelativeResize="0"/>
          <p:nvPr/>
        </p:nvPicPr>
        <p:blipFill>
          <a:blip r:embed="rId9">
            <a:alphaModFix/>
          </a:blip>
          <a:stretch>
            <a:fillRect/>
          </a:stretch>
        </p:blipFill>
        <p:spPr>
          <a:xfrm>
            <a:off x="4045722" y="1572075"/>
            <a:ext cx="4564090" cy="2638921"/>
          </a:xfrm>
          <a:prstGeom prst="rect">
            <a:avLst/>
          </a:prstGeom>
          <a:noFill/>
          <a:ln>
            <a:noFill/>
          </a:ln>
        </p:spPr>
      </p:pic>
      <p:sp>
        <p:nvSpPr>
          <p:cNvPr id="188" name="Google Shape;188;p24"/>
          <p:cNvSpPr txBox="1"/>
          <p:nvPr/>
        </p:nvSpPr>
        <p:spPr>
          <a:xfrm>
            <a:off x="5998000" y="1167822"/>
            <a:ext cx="20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0.1%</a:t>
            </a:r>
            <a:r>
              <a:rPr lang="en"/>
              <a:t> shuffled</a:t>
            </a:r>
            <a:endParaRPr/>
          </a:p>
        </p:txBody>
      </p:sp>
      <p:sp>
        <p:nvSpPr>
          <p:cNvPr id="189" name="Google Shape;189;p24"/>
          <p:cNvSpPr txBox="1"/>
          <p:nvPr/>
        </p:nvSpPr>
        <p:spPr>
          <a:xfrm>
            <a:off x="6070721" y="1175066"/>
            <a:ext cx="20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 shuffled</a:t>
            </a:r>
            <a:endParaRPr/>
          </a:p>
        </p:txBody>
      </p:sp>
      <p:sp>
        <p:nvSpPr>
          <p:cNvPr id="190" name="Google Shape;190;p24"/>
          <p:cNvSpPr txBox="1"/>
          <p:nvPr/>
        </p:nvSpPr>
        <p:spPr>
          <a:xfrm>
            <a:off x="6085658" y="1167981"/>
            <a:ext cx="20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 shuffled</a:t>
            </a:r>
            <a:endParaRPr/>
          </a:p>
        </p:txBody>
      </p:sp>
      <p:sp>
        <p:nvSpPr>
          <p:cNvPr id="191" name="Google Shape;191;p24"/>
          <p:cNvSpPr txBox="1"/>
          <p:nvPr/>
        </p:nvSpPr>
        <p:spPr>
          <a:xfrm>
            <a:off x="6133833" y="1175066"/>
            <a:ext cx="20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a:t>
            </a:r>
            <a:r>
              <a:rPr lang="en"/>
              <a:t>0% shuffled</a:t>
            </a:r>
            <a:endParaRPr/>
          </a:p>
        </p:txBody>
      </p:sp>
      <p:sp>
        <p:nvSpPr>
          <p:cNvPr id="192" name="Google Shape;192;p24"/>
          <p:cNvSpPr txBox="1"/>
          <p:nvPr/>
        </p:nvSpPr>
        <p:spPr>
          <a:xfrm>
            <a:off x="6056668" y="1174368"/>
            <a:ext cx="20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100</a:t>
            </a:r>
            <a:r>
              <a:rPr lang="en"/>
              <a:t>% shuffled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par>
                                <p:cTn fill="hold" nodeType="withEffect" presetClass="exit" presetID="10" presetSubtype="0">
                                  <p:stCondLst>
                                    <p:cond delay="0"/>
                                  </p:stCondLst>
                                  <p:childTnLst>
                                    <p:animEffect filter="fade" transition="out">
                                      <p:cBhvr>
                                        <p:cTn dur="500"/>
                                        <p:tgtEl>
                                          <p:spTgt spid="180"/>
                                        </p:tgtEl>
                                      </p:cBhvr>
                                    </p:animEffect>
                                    <p:set>
                                      <p:cBhvr>
                                        <p:cTn dur="1" fill="hold">
                                          <p:stCondLst>
                                            <p:cond delay="500"/>
                                          </p:stCondLst>
                                        </p:cTn>
                                        <p:tgtEl>
                                          <p:spTgt spid="1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9"/>
                                        </p:tgtEl>
                                      </p:cBhvr>
                                    </p:animEffect>
                                    <p:set>
                                      <p:cBhvr>
                                        <p:cTn dur="1" fill="hold">
                                          <p:stCondLst>
                                            <p:cond delay="500"/>
                                          </p:stCondLst>
                                        </p:cTn>
                                        <p:tgtEl>
                                          <p:spTgt spid="1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par>
                                <p:cTn fill="hold" nodeType="withEffect" presetClass="exit" presetID="10" presetSubtype="0">
                                  <p:stCondLst>
                                    <p:cond delay="0"/>
                                  </p:stCondLst>
                                  <p:childTnLst>
                                    <p:animEffect filter="fade" transition="out">
                                      <p:cBhvr>
                                        <p:cTn dur="1000"/>
                                        <p:tgtEl>
                                          <p:spTgt spid="183"/>
                                        </p:tgtEl>
                                      </p:cBhvr>
                                    </p:animEffect>
                                    <p:set>
                                      <p:cBhvr>
                                        <p:cTn dur="1" fill="hold">
                                          <p:stCondLst>
                                            <p:cond delay="1000"/>
                                          </p:stCondLst>
                                        </p:cTn>
                                        <p:tgtEl>
                                          <p:spTgt spid="1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8"/>
                                        </p:tgtEl>
                                      </p:cBhvr>
                                    </p:animEffect>
                                    <p:set>
                                      <p:cBhvr>
                                        <p:cTn dur="1" fill="hold">
                                          <p:stCondLst>
                                            <p:cond delay="500"/>
                                          </p:stCondLst>
                                        </p:cTn>
                                        <p:tgtEl>
                                          <p:spTgt spid="1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4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par>
                                <p:cTn fill="hold" nodeType="withEffect" presetClass="exit" presetID="10" presetSubtype="0">
                                  <p:stCondLst>
                                    <p:cond delay="0"/>
                                  </p:stCondLst>
                                  <p:childTnLst>
                                    <p:animEffect filter="fade" transition="out">
                                      <p:cBhvr>
                                        <p:cTn dur="500"/>
                                        <p:tgtEl>
                                          <p:spTgt spid="189"/>
                                        </p:tgtEl>
                                      </p:cBhvr>
                                    </p:animEffect>
                                    <p:set>
                                      <p:cBhvr>
                                        <p:cTn dur="1" fill="hold">
                                          <p:stCondLst>
                                            <p:cond delay="500"/>
                                          </p:stCondLst>
                                        </p:cTn>
                                        <p:tgtEl>
                                          <p:spTgt spid="1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5"/>
                                        </p:tgtEl>
                                      </p:cBhvr>
                                    </p:animEffect>
                                    <p:set>
                                      <p:cBhvr>
                                        <p:cTn dur="1" fill="hold">
                                          <p:stCondLst>
                                            <p:cond delay="500"/>
                                          </p:stCondLst>
                                        </p:cTn>
                                        <p:tgtEl>
                                          <p:spTgt spid="1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par>
                                <p:cTn fill="hold" nodeType="withEffect" presetClass="exit" presetID="10" presetSubtype="0">
                                  <p:stCondLst>
                                    <p:cond delay="0"/>
                                  </p:stCondLst>
                                  <p:childTnLst>
                                    <p:animEffect filter="fade" transition="out">
                                      <p:cBhvr>
                                        <p:cTn dur="500"/>
                                        <p:tgtEl>
                                          <p:spTgt spid="190"/>
                                        </p:tgtEl>
                                      </p:cBhvr>
                                    </p:animEffect>
                                    <p:set>
                                      <p:cBhvr>
                                        <p:cTn dur="1" fill="hold">
                                          <p:stCondLst>
                                            <p:cond delay="500"/>
                                          </p:stCondLst>
                                        </p:cTn>
                                        <p:tgtEl>
                                          <p:spTgt spid="1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6"/>
                                        </p:tgtEl>
                                      </p:cBhvr>
                                    </p:animEffect>
                                    <p:set>
                                      <p:cBhvr>
                                        <p:cTn dur="1" fill="hold">
                                          <p:stCondLst>
                                            <p:cond delay="500"/>
                                          </p:stCondLst>
                                        </p:cTn>
                                        <p:tgtEl>
                                          <p:spTgt spid="1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par>
                                <p:cTn fill="hold" nodeType="withEffect" presetClass="exit" presetID="10" presetSubtype="0">
                                  <p:stCondLst>
                                    <p:cond delay="0"/>
                                  </p:stCondLst>
                                  <p:childTnLst>
                                    <p:animEffect filter="fade" transition="out">
                                      <p:cBhvr>
                                        <p:cTn dur="500"/>
                                        <p:tgtEl>
                                          <p:spTgt spid="191"/>
                                        </p:tgtEl>
                                      </p:cBhvr>
                                    </p:animEffect>
                                    <p:set>
                                      <p:cBhvr>
                                        <p:cTn dur="1" fill="hold">
                                          <p:stCondLst>
                                            <p:cond delay="500"/>
                                          </p:stCondLst>
                                        </p:cTn>
                                        <p:tgtEl>
                                          <p:spTgt spid="1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4"/>
                                        </p:tgtEl>
                                      </p:cBhvr>
                                    </p:animEffect>
                                    <p:set>
                                      <p:cBhvr>
                                        <p:cTn dur="1" fill="hold">
                                          <p:stCondLst>
                                            <p:cond delay="500"/>
                                          </p:stCondLst>
                                        </p:cTn>
                                        <p:tgtEl>
                                          <p:spTgt spid="1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Shuffling cell-types shows sensitivity to annotation</a:t>
            </a:r>
            <a:endParaRPr/>
          </a:p>
        </p:txBody>
      </p:sp>
      <p:pic>
        <p:nvPicPr>
          <p:cNvPr id="198" name="Google Shape;198;p25"/>
          <p:cNvPicPr preferRelativeResize="0"/>
          <p:nvPr/>
        </p:nvPicPr>
        <p:blipFill rotWithShape="1">
          <a:blip r:embed="rId3">
            <a:alphaModFix/>
          </a:blip>
          <a:srcRect b="4747" l="4698" r="0" t="10319"/>
          <a:stretch/>
        </p:blipFill>
        <p:spPr>
          <a:xfrm>
            <a:off x="2471250" y="1499250"/>
            <a:ext cx="4201500" cy="2992075"/>
          </a:xfrm>
          <a:prstGeom prst="rect">
            <a:avLst/>
          </a:prstGeom>
          <a:noFill/>
          <a:ln>
            <a:noFill/>
          </a:ln>
        </p:spPr>
      </p:pic>
      <p:sp>
        <p:nvSpPr>
          <p:cNvPr id="199" name="Google Shape;199;p25"/>
          <p:cNvSpPr txBox="1"/>
          <p:nvPr/>
        </p:nvSpPr>
        <p:spPr>
          <a:xfrm>
            <a:off x="3499775" y="4579700"/>
            <a:ext cx="53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Fraction of cells shuffled</a:t>
            </a:r>
            <a:endParaRPr/>
          </a:p>
        </p:txBody>
      </p:sp>
      <p:sp>
        <p:nvSpPr>
          <p:cNvPr id="200" name="Google Shape;200;p25"/>
          <p:cNvSpPr txBox="1"/>
          <p:nvPr/>
        </p:nvSpPr>
        <p:spPr>
          <a:xfrm rot="-5400000">
            <a:off x="1923275" y="2698400"/>
            <a:ext cx="5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Sheds contradicting light on</a:t>
            </a:r>
            <a:r>
              <a:rPr lang="en"/>
              <a:t> claims of robustness</a:t>
            </a:r>
            <a:endParaRPr/>
          </a:p>
        </p:txBody>
      </p:sp>
      <p:sp>
        <p:nvSpPr>
          <p:cNvPr id="206" name="Google Shape;206;p26"/>
          <p:cNvSpPr txBox="1"/>
          <p:nvPr/>
        </p:nvSpPr>
        <p:spPr>
          <a:xfrm>
            <a:off x="3902250" y="1282325"/>
            <a:ext cx="30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MERFISH fetal liver (Lu et al. 2021)</a:t>
            </a:r>
            <a:endParaRPr/>
          </a:p>
        </p:txBody>
      </p:sp>
      <p:grpSp>
        <p:nvGrpSpPr>
          <p:cNvPr id="207" name="Google Shape;207;p26"/>
          <p:cNvGrpSpPr/>
          <p:nvPr/>
        </p:nvGrpSpPr>
        <p:grpSpPr>
          <a:xfrm>
            <a:off x="824900" y="1682520"/>
            <a:ext cx="7233204" cy="2802483"/>
            <a:chOff x="1361893" y="2058575"/>
            <a:chExt cx="6318864" cy="2448225"/>
          </a:xfrm>
        </p:grpSpPr>
        <p:pic>
          <p:nvPicPr>
            <p:cNvPr id="208" name="Google Shape;208;p26"/>
            <p:cNvPicPr preferRelativeResize="0"/>
            <p:nvPr/>
          </p:nvPicPr>
          <p:blipFill>
            <a:blip r:embed="rId3">
              <a:alphaModFix/>
            </a:blip>
            <a:stretch>
              <a:fillRect/>
            </a:stretch>
          </p:blipFill>
          <p:spPr>
            <a:xfrm>
              <a:off x="1361893" y="2058575"/>
              <a:ext cx="6318864" cy="2448225"/>
            </a:xfrm>
            <a:prstGeom prst="rect">
              <a:avLst/>
            </a:prstGeom>
            <a:noFill/>
            <a:ln>
              <a:noFill/>
            </a:ln>
          </p:spPr>
        </p:pic>
        <p:sp>
          <p:nvSpPr>
            <p:cNvPr id="209" name="Google Shape;209;p26"/>
            <p:cNvSpPr/>
            <p:nvPr/>
          </p:nvSpPr>
          <p:spPr>
            <a:xfrm>
              <a:off x="1410200" y="2226350"/>
              <a:ext cx="363600" cy="30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3063350" y="2226350"/>
              <a:ext cx="363600" cy="30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6"/>
          <p:cNvSpPr txBox="1"/>
          <p:nvPr/>
        </p:nvSpPr>
        <p:spPr>
          <a:xfrm>
            <a:off x="1185325" y="4882850"/>
            <a:ext cx="6823200" cy="5664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800">
                <a:solidFill>
                  <a:srgbClr val="B7B7B7"/>
                </a:solidFill>
              </a:rPr>
              <a:t>Fischer, DS, Schaar, AC, and Theis, FJ (2022). Modeling intercellular communication in tissues using spatial graphs of cells. Nat Biotechnol, 1–5.</a:t>
            </a:r>
            <a:endParaRPr sz="800">
              <a:solidFill>
                <a:srgbClr val="B7B7B7"/>
              </a:solidFill>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MISTy</a:t>
            </a:r>
            <a:endParaRPr/>
          </a:p>
        </p:txBody>
      </p:sp>
      <p:sp>
        <p:nvSpPr>
          <p:cNvPr id="217" name="Google Shape;217;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Tanevski et al. 2020</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Metamodel</a:t>
            </a:r>
            <a:endParaRPr/>
          </a:p>
        </p:txBody>
      </p:sp>
      <p:sp>
        <p:nvSpPr>
          <p:cNvPr id="223" name="Google Shape;22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Highly flexible and customizable</a:t>
            </a:r>
            <a:endParaRPr/>
          </a:p>
        </p:txBody>
      </p:sp>
      <p:pic>
        <p:nvPicPr>
          <p:cNvPr id="224" name="Google Shape;224;p28"/>
          <p:cNvPicPr preferRelativeResize="0"/>
          <p:nvPr/>
        </p:nvPicPr>
        <p:blipFill>
          <a:blip r:embed="rId3">
            <a:alphaModFix/>
          </a:blip>
          <a:stretch>
            <a:fillRect/>
          </a:stretch>
        </p:blipFill>
        <p:spPr>
          <a:xfrm>
            <a:off x="5027575" y="1242175"/>
            <a:ext cx="3804723" cy="2454101"/>
          </a:xfrm>
          <a:prstGeom prst="rect">
            <a:avLst/>
          </a:prstGeom>
          <a:noFill/>
          <a:ln>
            <a:noFill/>
          </a:ln>
        </p:spPr>
      </p:pic>
      <p:sp>
        <p:nvSpPr>
          <p:cNvPr id="225" name="Google Shape;225;p28"/>
          <p:cNvSpPr txBox="1"/>
          <p:nvPr/>
        </p:nvSpPr>
        <p:spPr>
          <a:xfrm>
            <a:off x="859100" y="4405425"/>
            <a:ext cx="813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CCCCCC"/>
                </a:solidFill>
              </a:rPr>
              <a:t>Tanevski, J, Flores, ROR, Gabor, A, Schapiro, D, and Saez-Rodriguez, J (2020). Explainable multi-view framework for dissecting intercellular signaling from highly multiplexed spatial dat.</a:t>
            </a:r>
            <a:endParaRPr sz="900">
              <a:solidFill>
                <a:srgbClr val="CCCCCC"/>
              </a:solidFill>
            </a:endParaRPr>
          </a:p>
          <a:p>
            <a:pPr indent="0" lvl="0" marL="0" rtl="0" algn="l">
              <a:spcBef>
                <a:spcPts val="0"/>
              </a:spcBef>
              <a:spcAft>
                <a:spcPts val="0"/>
              </a:spcAft>
              <a:buNone/>
            </a:pPr>
            <a:r>
              <a:t/>
            </a:r>
            <a:endParaRPr/>
          </a:p>
        </p:txBody>
      </p:sp>
      <p:pic>
        <p:nvPicPr>
          <p:cNvPr id="226" name="Google Shape;226;p28"/>
          <p:cNvPicPr preferRelativeResize="0"/>
          <p:nvPr/>
        </p:nvPicPr>
        <p:blipFill>
          <a:blip r:embed="rId4">
            <a:alphaModFix/>
          </a:blip>
          <a:stretch>
            <a:fillRect/>
          </a:stretch>
        </p:blipFill>
        <p:spPr>
          <a:xfrm>
            <a:off x="235500" y="2398521"/>
            <a:ext cx="4679776" cy="325625"/>
          </a:xfrm>
          <a:prstGeom prst="rect">
            <a:avLst/>
          </a:prstGeom>
          <a:noFill/>
          <a:ln>
            <a:noFill/>
          </a:ln>
        </p:spPr>
      </p:pic>
      <p:grpSp>
        <p:nvGrpSpPr>
          <p:cNvPr id="227" name="Google Shape;227;p28"/>
          <p:cNvGrpSpPr/>
          <p:nvPr/>
        </p:nvGrpSpPr>
        <p:grpSpPr>
          <a:xfrm>
            <a:off x="388375" y="2706888"/>
            <a:ext cx="3174900" cy="1246350"/>
            <a:chOff x="-1497650" y="3889650"/>
            <a:chExt cx="3174900" cy="1246350"/>
          </a:xfrm>
        </p:grpSpPr>
        <p:cxnSp>
          <p:nvCxnSpPr>
            <p:cNvPr id="228" name="Google Shape;228;p28"/>
            <p:cNvCxnSpPr/>
            <p:nvPr/>
          </p:nvCxnSpPr>
          <p:spPr>
            <a:xfrm rot="10800000">
              <a:off x="-811525" y="3934725"/>
              <a:ext cx="284100" cy="51360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28"/>
            <p:cNvCxnSpPr>
              <a:stCxn id="230" idx="0"/>
            </p:cNvCxnSpPr>
            <p:nvPr/>
          </p:nvCxnSpPr>
          <p:spPr>
            <a:xfrm flipH="1" rot="10800000">
              <a:off x="89800" y="3889800"/>
              <a:ext cx="805200" cy="6306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28"/>
            <p:cNvCxnSpPr/>
            <p:nvPr/>
          </p:nvCxnSpPr>
          <p:spPr>
            <a:xfrm rot="10800000">
              <a:off x="-384850" y="3889650"/>
              <a:ext cx="198600" cy="592800"/>
            </a:xfrm>
            <a:prstGeom prst="straightConnector1">
              <a:avLst/>
            </a:prstGeom>
            <a:noFill/>
            <a:ln cap="flat" cmpd="sng" w="9525">
              <a:solidFill>
                <a:schemeClr val="dk2"/>
              </a:solidFill>
              <a:prstDash val="solid"/>
              <a:round/>
              <a:headEnd len="med" w="med" type="none"/>
              <a:tailEnd len="med" w="med" type="triangle"/>
            </a:ln>
          </p:spPr>
        </p:cxnSp>
        <p:sp>
          <p:nvSpPr>
            <p:cNvPr id="230" name="Google Shape;230;p28"/>
            <p:cNvSpPr txBox="1"/>
            <p:nvPr/>
          </p:nvSpPr>
          <p:spPr>
            <a:xfrm>
              <a:off x="-1497650" y="4520400"/>
              <a:ext cx="317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Learnable weight </a:t>
              </a:r>
              <a:endParaRPr b="1"/>
            </a:p>
            <a:p>
              <a:pPr indent="0" lvl="0" marL="0" rtl="0" algn="l">
                <a:spcBef>
                  <a:spcPts val="0"/>
                </a:spcBef>
                <a:spcAft>
                  <a:spcPts val="0"/>
                </a:spcAft>
                <a:buNone/>
              </a:pPr>
              <a:r>
                <a:rPr b="1" lang="en"/>
                <a:t>parameters: “view effect”</a:t>
              </a:r>
              <a:endParaRPr b="1"/>
            </a:p>
          </p:txBody>
        </p:sp>
      </p:grpSp>
      <p:grpSp>
        <p:nvGrpSpPr>
          <p:cNvPr id="232" name="Google Shape;232;p28"/>
          <p:cNvGrpSpPr/>
          <p:nvPr/>
        </p:nvGrpSpPr>
        <p:grpSpPr>
          <a:xfrm>
            <a:off x="1044781" y="1728410"/>
            <a:ext cx="3869844" cy="566440"/>
            <a:chOff x="1044781" y="1728410"/>
            <a:chExt cx="3869844" cy="566440"/>
          </a:xfrm>
        </p:grpSpPr>
        <p:sp>
          <p:nvSpPr>
            <p:cNvPr id="233" name="Google Shape;233;p28"/>
            <p:cNvSpPr txBox="1"/>
            <p:nvPr/>
          </p:nvSpPr>
          <p:spPr>
            <a:xfrm>
              <a:off x="1044781" y="1758249"/>
              <a:ext cx="10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Intra–view</a:t>
              </a:r>
              <a:endParaRPr b="1"/>
            </a:p>
          </p:txBody>
        </p:sp>
        <p:sp>
          <p:nvSpPr>
            <p:cNvPr id="234" name="Google Shape;234;p28"/>
            <p:cNvSpPr txBox="1"/>
            <p:nvPr/>
          </p:nvSpPr>
          <p:spPr>
            <a:xfrm>
              <a:off x="3039750" y="1728410"/>
              <a:ext cx="12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Inter</a:t>
              </a:r>
              <a:r>
                <a:rPr b="1" lang="en"/>
                <a:t>–views</a:t>
              </a:r>
              <a:endParaRPr b="1"/>
            </a:p>
          </p:txBody>
        </p:sp>
        <p:sp>
          <p:nvSpPr>
            <p:cNvPr id="235" name="Google Shape;235;p28"/>
            <p:cNvSpPr/>
            <p:nvPr/>
          </p:nvSpPr>
          <p:spPr>
            <a:xfrm rot="5400000">
              <a:off x="1683575" y="1716600"/>
              <a:ext cx="221700" cy="9348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rot="5400000">
              <a:off x="3541825" y="922050"/>
              <a:ext cx="221700" cy="25239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28"/>
          <p:cNvGrpSpPr/>
          <p:nvPr/>
        </p:nvGrpSpPr>
        <p:grpSpPr>
          <a:xfrm>
            <a:off x="2893050" y="2783875"/>
            <a:ext cx="3362875" cy="1665900"/>
            <a:chOff x="2893050" y="2783875"/>
            <a:chExt cx="3362875" cy="1665900"/>
          </a:xfrm>
        </p:grpSpPr>
        <p:cxnSp>
          <p:nvCxnSpPr>
            <p:cNvPr id="238" name="Google Shape;238;p28"/>
            <p:cNvCxnSpPr/>
            <p:nvPr/>
          </p:nvCxnSpPr>
          <p:spPr>
            <a:xfrm rot="10800000">
              <a:off x="3208650" y="2819400"/>
              <a:ext cx="0" cy="827100"/>
            </a:xfrm>
            <a:prstGeom prst="straightConnector1">
              <a:avLst/>
            </a:prstGeom>
            <a:noFill/>
            <a:ln cap="flat" cmpd="sng" w="9525">
              <a:solidFill>
                <a:schemeClr val="dk2"/>
              </a:solidFill>
              <a:prstDash val="solid"/>
              <a:round/>
              <a:headEnd len="med" w="med" type="none"/>
              <a:tailEnd len="med" w="med" type="triangle"/>
            </a:ln>
          </p:spPr>
        </p:cxnSp>
        <p:sp>
          <p:nvSpPr>
            <p:cNvPr id="239" name="Google Shape;239;p28"/>
            <p:cNvSpPr txBox="1"/>
            <p:nvPr/>
          </p:nvSpPr>
          <p:spPr>
            <a:xfrm>
              <a:off x="2893050" y="3586800"/>
              <a:ext cx="112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Learnable function</a:t>
              </a:r>
              <a:endParaRPr/>
            </a:p>
          </p:txBody>
        </p:sp>
        <p:cxnSp>
          <p:nvCxnSpPr>
            <p:cNvPr id="240" name="Google Shape;240;p28"/>
            <p:cNvCxnSpPr/>
            <p:nvPr/>
          </p:nvCxnSpPr>
          <p:spPr>
            <a:xfrm rot="10800000">
              <a:off x="3693625" y="2783875"/>
              <a:ext cx="768900" cy="1050300"/>
            </a:xfrm>
            <a:prstGeom prst="straightConnector1">
              <a:avLst/>
            </a:prstGeom>
            <a:noFill/>
            <a:ln cap="flat" cmpd="sng" w="9525">
              <a:solidFill>
                <a:schemeClr val="dk2"/>
              </a:solidFill>
              <a:prstDash val="solid"/>
              <a:round/>
              <a:headEnd len="med" w="med" type="none"/>
              <a:tailEnd len="med" w="med" type="triangle"/>
            </a:ln>
          </p:spPr>
        </p:cxnSp>
        <p:sp>
          <p:nvSpPr>
            <p:cNvPr id="241" name="Google Shape;241;p28"/>
            <p:cNvSpPr txBox="1"/>
            <p:nvPr/>
          </p:nvSpPr>
          <p:spPr>
            <a:xfrm>
              <a:off x="4462525" y="3834175"/>
              <a:ext cx="179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Fixed aggregation function</a:t>
              </a:r>
              <a:endParaRPr/>
            </a:p>
          </p:txBody>
        </p:sp>
      </p:grpSp>
      <p:sp>
        <p:nvSpPr>
          <p:cNvPr id="242" name="Google Shape;242;p28"/>
          <p:cNvSpPr/>
          <p:nvPr/>
        </p:nvSpPr>
        <p:spPr>
          <a:xfrm>
            <a:off x="57475" y="2185800"/>
            <a:ext cx="696300" cy="743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42"/>
                                        </p:tgtEl>
                                      </p:cBhvr>
                                    </p:animEffect>
                                    <p:set>
                                      <p:cBhvr>
                                        <p:cTn dur="1" fill="hold">
                                          <p:stCondLst>
                                            <p:cond delay="500"/>
                                          </p:stCondLst>
                                        </p:cTn>
                                        <p:tgtEl>
                                          <p:spTgt spid="2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2"/>
                                        </p:tgtEl>
                                      </p:cBhvr>
                                    </p:animEffect>
                                    <p:set>
                                      <p:cBhvr>
                                        <p:cTn dur="1" fill="hold">
                                          <p:stCondLst>
                                            <p:cond delay="500"/>
                                          </p:stCondLst>
                                        </p:cTn>
                                        <p:tgtEl>
                                          <p:spTgt spid="2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7"/>
                                        </p:tgtEl>
                                      </p:cBhvr>
                                    </p:animEffect>
                                    <p:set>
                                      <p:cBhvr>
                                        <p:cTn dur="1" fill="hold">
                                          <p:stCondLst>
                                            <p:cond delay="500"/>
                                          </p:stCondLst>
                                        </p:cTn>
                                        <p:tgtEl>
                                          <p:spTgt spid="2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7"/>
                                        </p:tgtEl>
                                      </p:cBhvr>
                                    </p:animEffect>
                                    <p:set>
                                      <p:cBhvr>
                                        <p:cTn dur="1" fill="hold">
                                          <p:stCondLst>
                                            <p:cond delay="1000"/>
                                          </p:stCondLst>
                                        </p:cTn>
                                        <p:tgtEl>
                                          <p:spTgt spid="2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1: Predictive performance improvement</a:t>
            </a:r>
            <a:endParaRPr/>
          </a:p>
        </p:txBody>
      </p:sp>
      <p:pic>
        <p:nvPicPr>
          <p:cNvPr id="248" name="Google Shape;248;p29"/>
          <p:cNvPicPr preferRelativeResize="0"/>
          <p:nvPr/>
        </p:nvPicPr>
        <p:blipFill>
          <a:blip r:embed="rId3">
            <a:alphaModFix/>
          </a:blip>
          <a:stretch>
            <a:fillRect/>
          </a:stretch>
        </p:blipFill>
        <p:spPr>
          <a:xfrm>
            <a:off x="1342650" y="1186976"/>
            <a:ext cx="2886999" cy="1780925"/>
          </a:xfrm>
          <a:prstGeom prst="rect">
            <a:avLst/>
          </a:prstGeom>
          <a:noFill/>
          <a:ln>
            <a:noFill/>
          </a:ln>
        </p:spPr>
      </p:pic>
      <p:pic>
        <p:nvPicPr>
          <p:cNvPr id="249" name="Google Shape;249;p29"/>
          <p:cNvPicPr preferRelativeResize="0"/>
          <p:nvPr/>
        </p:nvPicPr>
        <p:blipFill>
          <a:blip r:embed="rId4">
            <a:alphaModFix/>
          </a:blip>
          <a:stretch>
            <a:fillRect/>
          </a:stretch>
        </p:blipFill>
        <p:spPr>
          <a:xfrm>
            <a:off x="4229650" y="1067962"/>
            <a:ext cx="3182175" cy="1963025"/>
          </a:xfrm>
          <a:prstGeom prst="rect">
            <a:avLst/>
          </a:prstGeom>
          <a:noFill/>
          <a:ln>
            <a:noFill/>
          </a:ln>
        </p:spPr>
      </p:pic>
      <p:pic>
        <p:nvPicPr>
          <p:cNvPr id="250" name="Google Shape;250;p29"/>
          <p:cNvPicPr preferRelativeResize="0"/>
          <p:nvPr/>
        </p:nvPicPr>
        <p:blipFill rotWithShape="1">
          <a:blip r:embed="rId5">
            <a:alphaModFix/>
          </a:blip>
          <a:srcRect b="0" l="773" r="0" t="0"/>
          <a:stretch/>
        </p:blipFill>
        <p:spPr>
          <a:xfrm>
            <a:off x="2673800" y="3196500"/>
            <a:ext cx="3100374" cy="1827800"/>
          </a:xfrm>
          <a:prstGeom prst="rect">
            <a:avLst/>
          </a:prstGeom>
          <a:noFill/>
          <a:ln>
            <a:noFill/>
          </a:ln>
        </p:spPr>
      </p:pic>
      <p:sp>
        <p:nvSpPr>
          <p:cNvPr id="251" name="Google Shape;251;p29"/>
          <p:cNvSpPr txBox="1"/>
          <p:nvPr/>
        </p:nvSpPr>
        <p:spPr>
          <a:xfrm>
            <a:off x="3766125" y="291122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Aggregated</a:t>
            </a:r>
            <a:endParaRPr/>
          </a:p>
        </p:txBody>
      </p:sp>
      <p:sp>
        <p:nvSpPr>
          <p:cNvPr id="252" name="Google Shape;252;p29"/>
          <p:cNvSpPr txBox="1"/>
          <p:nvPr/>
        </p:nvSpPr>
        <p:spPr>
          <a:xfrm>
            <a:off x="2355350" y="9197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Cancer</a:t>
            </a:r>
            <a:endParaRPr/>
          </a:p>
        </p:txBody>
      </p:sp>
      <p:sp>
        <p:nvSpPr>
          <p:cNvPr id="253" name="Google Shape;253;p29"/>
          <p:cNvSpPr txBox="1"/>
          <p:nvPr/>
        </p:nvSpPr>
        <p:spPr>
          <a:xfrm>
            <a:off x="5349250" y="9197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Healthy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2: Fusion parameters</a:t>
            </a:r>
            <a:endParaRPr/>
          </a:p>
        </p:txBody>
      </p:sp>
      <p:pic>
        <p:nvPicPr>
          <p:cNvPr id="259" name="Google Shape;259;p30"/>
          <p:cNvPicPr preferRelativeResize="0"/>
          <p:nvPr/>
        </p:nvPicPr>
        <p:blipFill>
          <a:blip r:embed="rId3">
            <a:alphaModFix/>
          </a:blip>
          <a:stretch>
            <a:fillRect/>
          </a:stretch>
        </p:blipFill>
        <p:spPr>
          <a:xfrm>
            <a:off x="956725" y="1165180"/>
            <a:ext cx="3307591" cy="1816820"/>
          </a:xfrm>
          <a:prstGeom prst="rect">
            <a:avLst/>
          </a:prstGeom>
          <a:noFill/>
          <a:ln>
            <a:noFill/>
          </a:ln>
        </p:spPr>
      </p:pic>
      <p:pic>
        <p:nvPicPr>
          <p:cNvPr id="260" name="Google Shape;260;p30"/>
          <p:cNvPicPr preferRelativeResize="0"/>
          <p:nvPr/>
        </p:nvPicPr>
        <p:blipFill>
          <a:blip r:embed="rId4">
            <a:alphaModFix/>
          </a:blip>
          <a:stretch>
            <a:fillRect/>
          </a:stretch>
        </p:blipFill>
        <p:spPr>
          <a:xfrm>
            <a:off x="2918875" y="3129450"/>
            <a:ext cx="2945650" cy="1817126"/>
          </a:xfrm>
          <a:prstGeom prst="rect">
            <a:avLst/>
          </a:prstGeom>
          <a:noFill/>
          <a:ln>
            <a:noFill/>
          </a:ln>
        </p:spPr>
      </p:pic>
      <p:pic>
        <p:nvPicPr>
          <p:cNvPr id="261" name="Google Shape;261;p30"/>
          <p:cNvPicPr preferRelativeResize="0"/>
          <p:nvPr/>
        </p:nvPicPr>
        <p:blipFill rotWithShape="1">
          <a:blip r:embed="rId5">
            <a:alphaModFix/>
          </a:blip>
          <a:srcRect b="1234" l="0" r="0" t="0"/>
          <a:stretch/>
        </p:blipFill>
        <p:spPr>
          <a:xfrm>
            <a:off x="4265325" y="1164875"/>
            <a:ext cx="3307599" cy="1604300"/>
          </a:xfrm>
          <a:prstGeom prst="rect">
            <a:avLst/>
          </a:prstGeom>
          <a:noFill/>
          <a:ln>
            <a:noFill/>
          </a:ln>
        </p:spPr>
      </p:pic>
      <p:sp>
        <p:nvSpPr>
          <p:cNvPr id="262" name="Google Shape;262;p30"/>
          <p:cNvSpPr txBox="1"/>
          <p:nvPr/>
        </p:nvSpPr>
        <p:spPr>
          <a:xfrm>
            <a:off x="3766125" y="283502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Aggregated</a:t>
            </a:r>
            <a:endParaRPr/>
          </a:p>
        </p:txBody>
      </p:sp>
      <p:sp>
        <p:nvSpPr>
          <p:cNvPr id="263" name="Google Shape;263;p30"/>
          <p:cNvSpPr txBox="1"/>
          <p:nvPr/>
        </p:nvSpPr>
        <p:spPr>
          <a:xfrm>
            <a:off x="2355350" y="8435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Cancer</a:t>
            </a:r>
            <a:endParaRPr/>
          </a:p>
        </p:txBody>
      </p:sp>
      <p:sp>
        <p:nvSpPr>
          <p:cNvPr id="264" name="Google Shape;264;p30"/>
          <p:cNvSpPr txBox="1"/>
          <p:nvPr/>
        </p:nvSpPr>
        <p:spPr>
          <a:xfrm>
            <a:off x="5349250" y="8435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Healthy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3: Importances</a:t>
            </a:r>
            <a:endParaRPr/>
          </a:p>
        </p:txBody>
      </p:sp>
      <p:pic>
        <p:nvPicPr>
          <p:cNvPr id="270" name="Google Shape;270;p31"/>
          <p:cNvPicPr preferRelativeResize="0"/>
          <p:nvPr/>
        </p:nvPicPr>
        <p:blipFill>
          <a:blip r:embed="rId3">
            <a:alphaModFix/>
          </a:blip>
          <a:stretch>
            <a:fillRect/>
          </a:stretch>
        </p:blipFill>
        <p:spPr>
          <a:xfrm>
            <a:off x="1069082" y="1183575"/>
            <a:ext cx="3449367" cy="2127850"/>
          </a:xfrm>
          <a:prstGeom prst="rect">
            <a:avLst/>
          </a:prstGeom>
          <a:noFill/>
          <a:ln>
            <a:noFill/>
          </a:ln>
        </p:spPr>
      </p:pic>
      <p:pic>
        <p:nvPicPr>
          <p:cNvPr id="271" name="Google Shape;271;p31"/>
          <p:cNvPicPr preferRelativeResize="0"/>
          <p:nvPr/>
        </p:nvPicPr>
        <p:blipFill rotWithShape="1">
          <a:blip r:embed="rId4">
            <a:alphaModFix/>
          </a:blip>
          <a:srcRect b="0" l="23605" r="23050" t="0"/>
          <a:stretch/>
        </p:blipFill>
        <p:spPr>
          <a:xfrm>
            <a:off x="3406245" y="3056475"/>
            <a:ext cx="1733755" cy="2005000"/>
          </a:xfrm>
          <a:prstGeom prst="rect">
            <a:avLst/>
          </a:prstGeom>
          <a:noFill/>
          <a:ln>
            <a:noFill/>
          </a:ln>
        </p:spPr>
      </p:pic>
      <p:pic>
        <p:nvPicPr>
          <p:cNvPr id="272" name="Google Shape;272;p31"/>
          <p:cNvPicPr preferRelativeResize="0"/>
          <p:nvPr/>
        </p:nvPicPr>
        <p:blipFill rotWithShape="1">
          <a:blip r:embed="rId5">
            <a:alphaModFix/>
          </a:blip>
          <a:srcRect b="0" l="12701" r="15495" t="0"/>
          <a:stretch/>
        </p:blipFill>
        <p:spPr>
          <a:xfrm>
            <a:off x="4703925" y="1160874"/>
            <a:ext cx="2333826" cy="2004995"/>
          </a:xfrm>
          <a:prstGeom prst="rect">
            <a:avLst/>
          </a:prstGeom>
          <a:noFill/>
          <a:ln>
            <a:noFill/>
          </a:ln>
        </p:spPr>
      </p:pic>
      <p:sp>
        <p:nvSpPr>
          <p:cNvPr id="273" name="Google Shape;273;p31"/>
          <p:cNvSpPr txBox="1"/>
          <p:nvPr/>
        </p:nvSpPr>
        <p:spPr>
          <a:xfrm>
            <a:off x="3766125" y="268262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Aggregated</a:t>
            </a:r>
            <a:endParaRPr/>
          </a:p>
        </p:txBody>
      </p:sp>
      <p:sp>
        <p:nvSpPr>
          <p:cNvPr id="274" name="Google Shape;274;p31"/>
          <p:cNvSpPr txBox="1"/>
          <p:nvPr/>
        </p:nvSpPr>
        <p:spPr>
          <a:xfrm>
            <a:off x="2355350" y="8435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Cancer</a:t>
            </a:r>
            <a:endParaRPr/>
          </a:p>
        </p:txBody>
      </p:sp>
      <p:sp>
        <p:nvSpPr>
          <p:cNvPr id="275" name="Google Shape;275;p31"/>
          <p:cNvSpPr txBox="1"/>
          <p:nvPr/>
        </p:nvSpPr>
        <p:spPr>
          <a:xfrm>
            <a:off x="5349250" y="8435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Healthy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2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cell-cell communication?</a:t>
            </a:r>
            <a:endParaRPr/>
          </a:p>
        </p:txBody>
      </p:sp>
      <p:pic>
        <p:nvPicPr>
          <p:cNvPr id="61" name="Google Shape;61;p14"/>
          <p:cNvPicPr preferRelativeResize="0"/>
          <p:nvPr/>
        </p:nvPicPr>
        <p:blipFill rotWithShape="1">
          <a:blip r:embed="rId3">
            <a:alphaModFix/>
          </a:blip>
          <a:srcRect b="23828" l="24027" r="51969" t="50501"/>
          <a:stretch/>
        </p:blipFill>
        <p:spPr>
          <a:xfrm>
            <a:off x="3481050" y="1065350"/>
            <a:ext cx="1778749" cy="1605048"/>
          </a:xfrm>
          <a:prstGeom prst="rect">
            <a:avLst/>
          </a:prstGeom>
          <a:noFill/>
          <a:ln>
            <a:noFill/>
          </a:ln>
        </p:spPr>
      </p:pic>
      <p:pic>
        <p:nvPicPr>
          <p:cNvPr id="62" name="Google Shape;62;p14"/>
          <p:cNvPicPr preferRelativeResize="0"/>
          <p:nvPr/>
        </p:nvPicPr>
        <p:blipFill rotWithShape="1">
          <a:blip r:embed="rId3">
            <a:alphaModFix/>
          </a:blip>
          <a:srcRect b="-2" l="-1149" r="69477" t="75603"/>
          <a:stretch/>
        </p:blipFill>
        <p:spPr>
          <a:xfrm>
            <a:off x="845100" y="1017713"/>
            <a:ext cx="2386401" cy="1551048"/>
          </a:xfrm>
          <a:prstGeom prst="rect">
            <a:avLst/>
          </a:prstGeom>
          <a:noFill/>
          <a:ln>
            <a:noFill/>
          </a:ln>
        </p:spPr>
      </p:pic>
      <p:pic>
        <p:nvPicPr>
          <p:cNvPr id="63" name="Google Shape;63;p14"/>
          <p:cNvPicPr preferRelativeResize="0"/>
          <p:nvPr/>
        </p:nvPicPr>
        <p:blipFill rotWithShape="1">
          <a:blip r:embed="rId3">
            <a:alphaModFix/>
          </a:blip>
          <a:srcRect b="49464" l="76000" r="0" t="24859"/>
          <a:stretch/>
        </p:blipFill>
        <p:spPr>
          <a:xfrm>
            <a:off x="68436" y="2756110"/>
            <a:ext cx="1718267" cy="1551027"/>
          </a:xfrm>
          <a:prstGeom prst="rect">
            <a:avLst/>
          </a:prstGeom>
          <a:noFill/>
          <a:ln>
            <a:noFill/>
          </a:ln>
        </p:spPr>
      </p:pic>
      <p:pic>
        <p:nvPicPr>
          <p:cNvPr id="64" name="Google Shape;64;p14"/>
          <p:cNvPicPr preferRelativeResize="0"/>
          <p:nvPr/>
        </p:nvPicPr>
        <p:blipFill rotWithShape="1">
          <a:blip r:embed="rId3">
            <a:alphaModFix/>
          </a:blip>
          <a:srcRect b="75816" l="50469" r="24825" t="0"/>
          <a:stretch/>
        </p:blipFill>
        <p:spPr>
          <a:xfrm>
            <a:off x="1791925" y="2779725"/>
            <a:ext cx="1778749" cy="1469176"/>
          </a:xfrm>
          <a:prstGeom prst="rect">
            <a:avLst/>
          </a:prstGeom>
          <a:noFill/>
          <a:ln>
            <a:noFill/>
          </a:ln>
        </p:spPr>
      </p:pic>
      <p:pic>
        <p:nvPicPr>
          <p:cNvPr id="65" name="Google Shape;65;p14"/>
          <p:cNvPicPr preferRelativeResize="0"/>
          <p:nvPr/>
        </p:nvPicPr>
        <p:blipFill rotWithShape="1">
          <a:blip r:embed="rId3">
            <a:alphaModFix/>
          </a:blip>
          <a:srcRect b="23828" l="49483" r="23776" t="50501"/>
          <a:stretch/>
        </p:blipFill>
        <p:spPr>
          <a:xfrm>
            <a:off x="3481050" y="2741675"/>
            <a:ext cx="1981548" cy="1605048"/>
          </a:xfrm>
          <a:prstGeom prst="rect">
            <a:avLst/>
          </a:prstGeom>
          <a:noFill/>
          <a:ln>
            <a:noFill/>
          </a:ln>
        </p:spPr>
      </p:pic>
      <p:sp>
        <p:nvSpPr>
          <p:cNvPr id="66" name="Google Shape;66;p14"/>
          <p:cNvSpPr txBox="1"/>
          <p:nvPr/>
        </p:nvSpPr>
        <p:spPr>
          <a:xfrm>
            <a:off x="5723900" y="4309375"/>
            <a:ext cx="3247500" cy="5265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Clr>
                <a:schemeClr val="dk1"/>
              </a:buClr>
              <a:buSzPts val="1100"/>
              <a:buFont typeface="Arial"/>
              <a:buNone/>
            </a:pPr>
            <a:r>
              <a:rPr lang="en" sz="600">
                <a:solidFill>
                  <a:srgbClr val="B7B7B7"/>
                </a:solidFill>
              </a:rPr>
              <a:t>Jerby-Arnon, L, and Regev, A (2022). DIALOGUE maps multicellular programs in tissue from single-cell or spatial transcriptomics data. Nat Biotechnol 40, 1467–1477.</a:t>
            </a:r>
            <a:endParaRPr sz="600">
              <a:solidFill>
                <a:srgbClr val="B7B7B7"/>
              </a:solidFill>
            </a:endParaRPr>
          </a:p>
          <a:p>
            <a:pPr indent="0" lvl="0" marL="0" rtl="0" algn="l">
              <a:spcBef>
                <a:spcPts val="0"/>
              </a:spcBef>
              <a:spcAft>
                <a:spcPts val="0"/>
              </a:spcAft>
              <a:buNone/>
            </a:pPr>
            <a:r>
              <a:t/>
            </a:r>
            <a:endParaRPr sz="600">
              <a:solidFill>
                <a:srgbClr val="B7B7B7"/>
              </a:solidFill>
            </a:endParaRPr>
          </a:p>
        </p:txBody>
      </p:sp>
      <p:grpSp>
        <p:nvGrpSpPr>
          <p:cNvPr id="67" name="Google Shape;67;p14"/>
          <p:cNvGrpSpPr/>
          <p:nvPr/>
        </p:nvGrpSpPr>
        <p:grpSpPr>
          <a:xfrm>
            <a:off x="5574875" y="789125"/>
            <a:ext cx="3621401" cy="3463400"/>
            <a:chOff x="5574875" y="789125"/>
            <a:chExt cx="3621401" cy="3463400"/>
          </a:xfrm>
        </p:grpSpPr>
        <p:pic>
          <p:nvPicPr>
            <p:cNvPr id="68" name="Google Shape;68;p14"/>
            <p:cNvPicPr preferRelativeResize="0"/>
            <p:nvPr/>
          </p:nvPicPr>
          <p:blipFill>
            <a:blip r:embed="rId4">
              <a:alphaModFix/>
            </a:blip>
            <a:stretch>
              <a:fillRect/>
            </a:stretch>
          </p:blipFill>
          <p:spPr>
            <a:xfrm>
              <a:off x="5574875" y="789125"/>
              <a:ext cx="3621401" cy="3463400"/>
            </a:xfrm>
            <a:prstGeom prst="rect">
              <a:avLst/>
            </a:prstGeom>
            <a:noFill/>
            <a:ln>
              <a:noFill/>
            </a:ln>
          </p:spPr>
        </p:pic>
        <p:sp>
          <p:nvSpPr>
            <p:cNvPr id="69" name="Google Shape;69;p14"/>
            <p:cNvSpPr/>
            <p:nvPr/>
          </p:nvSpPr>
          <p:spPr>
            <a:xfrm>
              <a:off x="5599400" y="812775"/>
              <a:ext cx="245400" cy="16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5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500"/>
                                        <p:tgtEl>
                                          <p:spTgt spid="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5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5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5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MISTy on cell-type</a:t>
            </a:r>
            <a:endParaRPr/>
          </a:p>
        </p:txBody>
      </p:sp>
      <p:sp>
        <p:nvSpPr>
          <p:cNvPr id="281" name="Google Shape;281;p32"/>
          <p:cNvSpPr txBox="1"/>
          <p:nvPr/>
        </p:nvSpPr>
        <p:spPr>
          <a:xfrm>
            <a:off x="2355350" y="9197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Cancer</a:t>
            </a:r>
            <a:endParaRPr/>
          </a:p>
        </p:txBody>
      </p:sp>
      <p:sp>
        <p:nvSpPr>
          <p:cNvPr id="282" name="Google Shape;282;p32"/>
          <p:cNvSpPr txBox="1"/>
          <p:nvPr/>
        </p:nvSpPr>
        <p:spPr>
          <a:xfrm>
            <a:off x="5806450" y="9197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Healthy</a:t>
            </a:r>
            <a:endParaRPr/>
          </a:p>
        </p:txBody>
      </p:sp>
      <p:pic>
        <p:nvPicPr>
          <p:cNvPr id="283" name="Google Shape;283;p32"/>
          <p:cNvPicPr preferRelativeResize="0"/>
          <p:nvPr/>
        </p:nvPicPr>
        <p:blipFill>
          <a:blip r:embed="rId3">
            <a:alphaModFix/>
          </a:blip>
          <a:stretch>
            <a:fillRect/>
          </a:stretch>
        </p:blipFill>
        <p:spPr>
          <a:xfrm>
            <a:off x="2829175" y="3306450"/>
            <a:ext cx="2962839" cy="1827725"/>
          </a:xfrm>
          <a:prstGeom prst="rect">
            <a:avLst/>
          </a:prstGeom>
          <a:noFill/>
          <a:ln>
            <a:noFill/>
          </a:ln>
        </p:spPr>
      </p:pic>
      <p:pic>
        <p:nvPicPr>
          <p:cNvPr id="284" name="Google Shape;284;p32"/>
          <p:cNvPicPr preferRelativeResize="0"/>
          <p:nvPr/>
        </p:nvPicPr>
        <p:blipFill>
          <a:blip r:embed="rId4">
            <a:alphaModFix/>
          </a:blip>
          <a:stretch>
            <a:fillRect/>
          </a:stretch>
        </p:blipFill>
        <p:spPr>
          <a:xfrm>
            <a:off x="4822725" y="1214274"/>
            <a:ext cx="3312575" cy="2043450"/>
          </a:xfrm>
          <a:prstGeom prst="rect">
            <a:avLst/>
          </a:prstGeom>
          <a:noFill/>
          <a:ln>
            <a:noFill/>
          </a:ln>
        </p:spPr>
      </p:pic>
      <p:pic>
        <p:nvPicPr>
          <p:cNvPr id="285" name="Google Shape;285;p32"/>
          <p:cNvPicPr preferRelativeResize="0"/>
          <p:nvPr/>
        </p:nvPicPr>
        <p:blipFill>
          <a:blip r:embed="rId5">
            <a:alphaModFix/>
          </a:blip>
          <a:stretch>
            <a:fillRect/>
          </a:stretch>
        </p:blipFill>
        <p:spPr>
          <a:xfrm>
            <a:off x="913623" y="1241838"/>
            <a:ext cx="3223176" cy="1988325"/>
          </a:xfrm>
          <a:prstGeom prst="rect">
            <a:avLst/>
          </a:prstGeom>
          <a:noFill/>
          <a:ln>
            <a:noFill/>
          </a:ln>
        </p:spPr>
      </p:pic>
      <p:sp>
        <p:nvSpPr>
          <p:cNvPr id="286" name="Google Shape;286;p32"/>
          <p:cNvSpPr txBox="1"/>
          <p:nvPr/>
        </p:nvSpPr>
        <p:spPr>
          <a:xfrm>
            <a:off x="3766125" y="291122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Aggregated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MISTy on cell-type</a:t>
            </a:r>
            <a:endParaRPr/>
          </a:p>
        </p:txBody>
      </p:sp>
      <p:sp>
        <p:nvSpPr>
          <p:cNvPr id="292" name="Google Shape;292;p33"/>
          <p:cNvSpPr txBox="1"/>
          <p:nvPr/>
        </p:nvSpPr>
        <p:spPr>
          <a:xfrm>
            <a:off x="2355350" y="8435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Cancer</a:t>
            </a:r>
            <a:endParaRPr/>
          </a:p>
        </p:txBody>
      </p:sp>
      <p:pic>
        <p:nvPicPr>
          <p:cNvPr id="293" name="Google Shape;293;p33"/>
          <p:cNvPicPr preferRelativeResize="0"/>
          <p:nvPr/>
        </p:nvPicPr>
        <p:blipFill>
          <a:blip r:embed="rId3">
            <a:alphaModFix/>
          </a:blip>
          <a:stretch>
            <a:fillRect/>
          </a:stretch>
        </p:blipFill>
        <p:spPr>
          <a:xfrm>
            <a:off x="1111100" y="1135175"/>
            <a:ext cx="3229274" cy="1992075"/>
          </a:xfrm>
          <a:prstGeom prst="rect">
            <a:avLst/>
          </a:prstGeom>
          <a:noFill/>
          <a:ln>
            <a:noFill/>
          </a:ln>
        </p:spPr>
      </p:pic>
      <p:sp>
        <p:nvSpPr>
          <p:cNvPr id="294" name="Google Shape;294;p33"/>
          <p:cNvSpPr txBox="1"/>
          <p:nvPr/>
        </p:nvSpPr>
        <p:spPr>
          <a:xfrm>
            <a:off x="3766125" y="283502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Aggregated</a:t>
            </a:r>
            <a:endParaRPr/>
          </a:p>
        </p:txBody>
      </p:sp>
      <p:pic>
        <p:nvPicPr>
          <p:cNvPr id="295" name="Google Shape;295;p33"/>
          <p:cNvPicPr preferRelativeResize="0"/>
          <p:nvPr/>
        </p:nvPicPr>
        <p:blipFill>
          <a:blip r:embed="rId4">
            <a:alphaModFix/>
          </a:blip>
          <a:stretch>
            <a:fillRect/>
          </a:stretch>
        </p:blipFill>
        <p:spPr>
          <a:xfrm>
            <a:off x="4956267" y="1081187"/>
            <a:ext cx="3404309" cy="2100050"/>
          </a:xfrm>
          <a:prstGeom prst="rect">
            <a:avLst/>
          </a:prstGeom>
          <a:noFill/>
          <a:ln>
            <a:noFill/>
          </a:ln>
        </p:spPr>
      </p:pic>
      <p:sp>
        <p:nvSpPr>
          <p:cNvPr id="296" name="Google Shape;296;p33"/>
          <p:cNvSpPr txBox="1"/>
          <p:nvPr/>
        </p:nvSpPr>
        <p:spPr>
          <a:xfrm>
            <a:off x="5349250" y="7673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Healthy</a:t>
            </a:r>
            <a:endParaRPr/>
          </a:p>
        </p:txBody>
      </p:sp>
      <p:pic>
        <p:nvPicPr>
          <p:cNvPr id="297" name="Google Shape;297;p33"/>
          <p:cNvPicPr preferRelativeResize="0"/>
          <p:nvPr/>
        </p:nvPicPr>
        <p:blipFill>
          <a:blip r:embed="rId5">
            <a:alphaModFix/>
          </a:blip>
          <a:stretch>
            <a:fillRect/>
          </a:stretch>
        </p:blipFill>
        <p:spPr>
          <a:xfrm>
            <a:off x="2775075" y="3181225"/>
            <a:ext cx="3115774" cy="19220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3: Importances</a:t>
            </a:r>
            <a:endParaRPr/>
          </a:p>
        </p:txBody>
      </p:sp>
      <p:sp>
        <p:nvSpPr>
          <p:cNvPr id="303" name="Google Shape;303;p34"/>
          <p:cNvSpPr txBox="1"/>
          <p:nvPr/>
        </p:nvSpPr>
        <p:spPr>
          <a:xfrm>
            <a:off x="2355350" y="8435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Cancer</a:t>
            </a:r>
            <a:endParaRPr/>
          </a:p>
        </p:txBody>
      </p:sp>
      <p:sp>
        <p:nvSpPr>
          <p:cNvPr id="304" name="Google Shape;304;p34"/>
          <p:cNvSpPr txBox="1"/>
          <p:nvPr/>
        </p:nvSpPr>
        <p:spPr>
          <a:xfrm>
            <a:off x="5349250" y="84357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Healthy</a:t>
            </a:r>
            <a:endParaRPr/>
          </a:p>
        </p:txBody>
      </p:sp>
      <p:pic>
        <p:nvPicPr>
          <p:cNvPr id="305" name="Google Shape;305;p34"/>
          <p:cNvPicPr preferRelativeResize="0"/>
          <p:nvPr/>
        </p:nvPicPr>
        <p:blipFill>
          <a:blip r:embed="rId3">
            <a:alphaModFix/>
          </a:blip>
          <a:stretch>
            <a:fillRect/>
          </a:stretch>
        </p:blipFill>
        <p:spPr>
          <a:xfrm>
            <a:off x="665325" y="1191125"/>
            <a:ext cx="3906676" cy="2409962"/>
          </a:xfrm>
          <a:prstGeom prst="rect">
            <a:avLst/>
          </a:prstGeom>
          <a:noFill/>
          <a:ln>
            <a:noFill/>
          </a:ln>
        </p:spPr>
      </p:pic>
      <p:pic>
        <p:nvPicPr>
          <p:cNvPr id="306" name="Google Shape;306;p34"/>
          <p:cNvPicPr preferRelativeResize="0"/>
          <p:nvPr/>
        </p:nvPicPr>
        <p:blipFill>
          <a:blip r:embed="rId4">
            <a:alphaModFix/>
          </a:blip>
          <a:stretch>
            <a:fillRect/>
          </a:stretch>
        </p:blipFill>
        <p:spPr>
          <a:xfrm>
            <a:off x="3789525" y="1147302"/>
            <a:ext cx="3906676" cy="2409962"/>
          </a:xfrm>
          <a:prstGeom prst="rect">
            <a:avLst/>
          </a:prstGeom>
          <a:noFill/>
          <a:ln>
            <a:noFill/>
          </a:ln>
        </p:spPr>
      </p:pic>
      <p:sp>
        <p:nvSpPr>
          <p:cNvPr id="307" name="Google Shape;307;p34"/>
          <p:cNvSpPr txBox="1"/>
          <p:nvPr/>
        </p:nvSpPr>
        <p:spPr>
          <a:xfrm>
            <a:off x="3766125" y="352082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Aggregated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Uneven cell-type distribution may affect CCC methods</a:t>
            </a:r>
            <a:endParaRPr/>
          </a:p>
        </p:txBody>
      </p:sp>
      <p:pic>
        <p:nvPicPr>
          <p:cNvPr id="313" name="Google Shape;313;p35"/>
          <p:cNvPicPr preferRelativeResize="0"/>
          <p:nvPr/>
        </p:nvPicPr>
        <p:blipFill>
          <a:blip r:embed="rId3">
            <a:alphaModFix/>
          </a:blip>
          <a:stretch>
            <a:fillRect/>
          </a:stretch>
        </p:blipFill>
        <p:spPr>
          <a:xfrm>
            <a:off x="119225" y="1471275"/>
            <a:ext cx="8952001" cy="2487000"/>
          </a:xfrm>
          <a:prstGeom prst="rect">
            <a:avLst/>
          </a:prstGeom>
          <a:noFill/>
          <a:ln>
            <a:noFill/>
          </a:ln>
        </p:spPr>
      </p:pic>
      <p:pic>
        <p:nvPicPr>
          <p:cNvPr id="314" name="Google Shape;314;p35"/>
          <p:cNvPicPr preferRelativeResize="0"/>
          <p:nvPr/>
        </p:nvPicPr>
        <p:blipFill>
          <a:blip r:embed="rId4">
            <a:alphaModFix/>
          </a:blip>
          <a:stretch>
            <a:fillRect/>
          </a:stretch>
        </p:blipFill>
        <p:spPr>
          <a:xfrm>
            <a:off x="452109" y="3968100"/>
            <a:ext cx="7191373" cy="340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 donor and sample variability and clustering</a:t>
            </a:r>
            <a:endParaRPr/>
          </a:p>
        </p:txBody>
      </p:sp>
      <p:pic>
        <p:nvPicPr>
          <p:cNvPr id="320" name="Google Shape;320;p36"/>
          <p:cNvPicPr preferRelativeResize="0"/>
          <p:nvPr/>
        </p:nvPicPr>
        <p:blipFill rotWithShape="1">
          <a:blip r:embed="rId3">
            <a:alphaModFix/>
          </a:blip>
          <a:srcRect b="0" l="0" r="21290" t="0"/>
          <a:stretch/>
        </p:blipFill>
        <p:spPr>
          <a:xfrm>
            <a:off x="1205925" y="1662150"/>
            <a:ext cx="3036725" cy="2378550"/>
          </a:xfrm>
          <a:prstGeom prst="rect">
            <a:avLst/>
          </a:prstGeom>
          <a:noFill/>
          <a:ln>
            <a:noFill/>
          </a:ln>
        </p:spPr>
      </p:pic>
      <p:pic>
        <p:nvPicPr>
          <p:cNvPr id="321" name="Google Shape;321;p36"/>
          <p:cNvPicPr preferRelativeResize="0"/>
          <p:nvPr/>
        </p:nvPicPr>
        <p:blipFill>
          <a:blip r:embed="rId4">
            <a:alphaModFix/>
          </a:blip>
          <a:stretch>
            <a:fillRect/>
          </a:stretch>
        </p:blipFill>
        <p:spPr>
          <a:xfrm>
            <a:off x="4112775" y="1623225"/>
            <a:ext cx="4014576" cy="247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 summary</a:t>
            </a:r>
            <a:endParaRPr/>
          </a:p>
        </p:txBody>
      </p:sp>
      <p:graphicFrame>
        <p:nvGraphicFramePr>
          <p:cNvPr id="327" name="Google Shape;327;p37"/>
          <p:cNvGraphicFramePr/>
          <p:nvPr/>
        </p:nvGraphicFramePr>
        <p:xfrm>
          <a:off x="616500" y="1072325"/>
          <a:ext cx="3000000" cy="3000000"/>
        </p:xfrm>
        <a:graphic>
          <a:graphicData uri="http://schemas.openxmlformats.org/drawingml/2006/table">
            <a:tbl>
              <a:tblPr>
                <a:noFill/>
                <a:tableStyleId>{9BD65115-6570-40E2-BB39-7E7DCF699DBD}</a:tableStyleId>
              </a:tblPr>
              <a:tblGrid>
                <a:gridCol w="2413000"/>
              </a:tblGrid>
              <a:tr h="701600">
                <a:tc>
                  <a:txBody>
                    <a:bodyPr/>
                    <a:lstStyle/>
                    <a:p>
                      <a:pPr indent="0" lvl="0" marL="0" rtl="0" algn="ctr">
                        <a:spcBef>
                          <a:spcPts val="0"/>
                        </a:spcBef>
                        <a:spcAft>
                          <a:spcPts val="0"/>
                        </a:spcAft>
                        <a:buNone/>
                      </a:pPr>
                      <a:r>
                        <a:rPr b="1" lang="en" sz="1700"/>
                        <a:t>NCEM &amp; MISTy</a:t>
                      </a:r>
                      <a:endParaRPr b="1" sz="1700"/>
                    </a:p>
                  </a:txBody>
                  <a:tcPr marT="91425" marB="91425" marR="91425" marL="91425" anchor="ctr"/>
                </a:tc>
              </a:tr>
              <a:tr h="533275">
                <a:tc>
                  <a:txBody>
                    <a:bodyPr/>
                    <a:lstStyle/>
                    <a:p>
                      <a:pPr indent="0" lvl="0" marL="0" rtl="0" algn="l">
                        <a:spcBef>
                          <a:spcPts val="0"/>
                        </a:spcBef>
                        <a:spcAft>
                          <a:spcPts val="0"/>
                        </a:spcAft>
                        <a:buNone/>
                      </a:pPr>
                      <a:r>
                        <a:rPr lang="en"/>
                        <a:t>Model spatial interactions</a:t>
                      </a:r>
                      <a:endParaRPr/>
                    </a:p>
                  </a:txBody>
                  <a:tcPr marT="91425" marB="91425" marR="91425" marL="91425">
                    <a:solidFill>
                      <a:srgbClr val="CEECAC"/>
                    </a:solidFill>
                  </a:tcPr>
                </a:tc>
              </a:tr>
              <a:tr h="533275">
                <a:tc>
                  <a:txBody>
                    <a:bodyPr/>
                    <a:lstStyle/>
                    <a:p>
                      <a:pPr indent="0" lvl="0" marL="0" rtl="0" algn="l">
                        <a:spcBef>
                          <a:spcPts val="0"/>
                        </a:spcBef>
                        <a:spcAft>
                          <a:spcPts val="0"/>
                        </a:spcAft>
                        <a:buNone/>
                      </a:pPr>
                      <a:r>
                        <a:rPr lang="en">
                          <a:solidFill>
                            <a:schemeClr val="dk1"/>
                          </a:solidFill>
                        </a:rPr>
                        <a:t>Technology independent</a:t>
                      </a:r>
                      <a:endParaRPr/>
                    </a:p>
                  </a:txBody>
                  <a:tcPr marT="91425" marB="91425" marR="91425" marL="91425">
                    <a:solidFill>
                      <a:srgbClr val="CEECAC"/>
                    </a:solidFill>
                  </a:tcPr>
                </a:tc>
              </a:tr>
              <a:tr h="533275">
                <a:tc>
                  <a:txBody>
                    <a:bodyPr/>
                    <a:lstStyle/>
                    <a:p>
                      <a:pPr indent="0" lvl="0" marL="0" rtl="0" algn="l">
                        <a:spcBef>
                          <a:spcPts val="0"/>
                        </a:spcBef>
                        <a:spcAft>
                          <a:spcPts val="0"/>
                        </a:spcAft>
                        <a:buNone/>
                      </a:pPr>
                      <a:r>
                        <a:rPr lang="en"/>
                        <a:t>Full feature space</a:t>
                      </a:r>
                      <a:endParaRPr/>
                    </a:p>
                  </a:txBody>
                  <a:tcPr marT="91425" marB="91425" marR="91425" marL="91425">
                    <a:solidFill>
                      <a:srgbClr val="CEECAC"/>
                    </a:solidFill>
                  </a:tcPr>
                </a:tc>
              </a:tr>
            </a:tbl>
          </a:graphicData>
        </a:graphic>
      </p:graphicFrame>
      <p:graphicFrame>
        <p:nvGraphicFramePr>
          <p:cNvPr id="328" name="Google Shape;328;p37"/>
          <p:cNvGraphicFramePr/>
          <p:nvPr/>
        </p:nvGraphicFramePr>
        <p:xfrm>
          <a:off x="3553525" y="1072335"/>
          <a:ext cx="3000000" cy="3000000"/>
        </p:xfrm>
        <a:graphic>
          <a:graphicData uri="http://schemas.openxmlformats.org/drawingml/2006/table">
            <a:tbl>
              <a:tblPr>
                <a:noFill/>
                <a:tableStyleId>{9BD65115-6570-40E2-BB39-7E7DCF699DBD}</a:tableStyleId>
              </a:tblPr>
              <a:tblGrid>
                <a:gridCol w="2371300"/>
                <a:gridCol w="2371300"/>
              </a:tblGrid>
              <a:tr h="657550">
                <a:tc>
                  <a:txBody>
                    <a:bodyPr/>
                    <a:lstStyle/>
                    <a:p>
                      <a:pPr indent="0" lvl="0" marL="0" rtl="0" algn="ctr">
                        <a:spcBef>
                          <a:spcPts val="0"/>
                        </a:spcBef>
                        <a:spcAft>
                          <a:spcPts val="0"/>
                        </a:spcAft>
                        <a:buNone/>
                      </a:pPr>
                      <a:r>
                        <a:rPr b="1" lang="en" sz="2000"/>
                        <a:t>NCEM</a:t>
                      </a:r>
                      <a:endParaRPr b="1" sz="2000"/>
                    </a:p>
                  </a:txBody>
                  <a:tcPr marT="91425" marB="91425" marR="91425" marL="91425" anchor="ctr"/>
                </a:tc>
                <a:tc>
                  <a:txBody>
                    <a:bodyPr/>
                    <a:lstStyle/>
                    <a:p>
                      <a:pPr indent="0" lvl="0" marL="0" rtl="0" algn="ctr">
                        <a:spcBef>
                          <a:spcPts val="0"/>
                        </a:spcBef>
                        <a:spcAft>
                          <a:spcPts val="0"/>
                        </a:spcAft>
                        <a:buNone/>
                      </a:pPr>
                      <a:r>
                        <a:rPr b="1" lang="en" sz="2000"/>
                        <a:t>MISTY</a:t>
                      </a:r>
                      <a:endParaRPr b="1" sz="2000"/>
                    </a:p>
                  </a:txBody>
                  <a:tcPr marT="91425" marB="91425" marR="91425" marL="91425" anchor="ctr"/>
                </a:tc>
              </a:tr>
              <a:tr h="1011625">
                <a:tc>
                  <a:txBody>
                    <a:bodyPr/>
                    <a:lstStyle/>
                    <a:p>
                      <a:pPr indent="0" lvl="0" marL="0" rtl="0" algn="l">
                        <a:spcBef>
                          <a:spcPts val="0"/>
                        </a:spcBef>
                        <a:spcAft>
                          <a:spcPts val="0"/>
                        </a:spcAft>
                        <a:buNone/>
                      </a:pPr>
                      <a:r>
                        <a:rPr lang="en"/>
                        <a:t>Annotation dependent &amp; segmentation sensitive</a:t>
                      </a:r>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Flexible and modular (hypothesis driven)</a:t>
                      </a:r>
                      <a:endParaRPr/>
                    </a:p>
                  </a:txBody>
                  <a:tcPr marT="91425" marB="91425" marR="91425" marL="91425">
                    <a:solidFill>
                      <a:srgbClr val="CEECAC"/>
                    </a:solidFill>
                  </a:tcPr>
                </a:tc>
              </a:tr>
              <a:tr h="632275">
                <a:tc>
                  <a:txBody>
                    <a:bodyPr/>
                    <a:lstStyle/>
                    <a:p>
                      <a:pPr indent="0" lvl="0" marL="0" rtl="0" algn="l">
                        <a:spcBef>
                          <a:spcPts val="0"/>
                        </a:spcBef>
                        <a:spcAft>
                          <a:spcPts val="0"/>
                        </a:spcAft>
                        <a:buNone/>
                      </a:pPr>
                      <a:r>
                        <a:rPr lang="en"/>
                        <a:t>All-together modelling</a:t>
                      </a:r>
                      <a:endParaRPr/>
                    </a:p>
                  </a:txBody>
                  <a:tcPr marT="91425" marB="91425" marR="91425" marL="91425">
                    <a:solidFill>
                      <a:srgbClr val="CEECAC"/>
                    </a:solidFill>
                  </a:tcPr>
                </a:tc>
                <a:tc>
                  <a:txBody>
                    <a:bodyPr/>
                    <a:lstStyle/>
                    <a:p>
                      <a:pPr indent="0" lvl="0" marL="0" rtl="0" algn="l">
                        <a:spcBef>
                          <a:spcPts val="0"/>
                        </a:spcBef>
                        <a:spcAft>
                          <a:spcPts val="0"/>
                        </a:spcAft>
                        <a:buNone/>
                      </a:pPr>
                      <a:r>
                        <a:rPr lang="en"/>
                        <a:t>Hold-one gene out</a:t>
                      </a:r>
                      <a:endParaRPr/>
                    </a:p>
                  </a:txBody>
                  <a:tcPr marT="91425" marB="91425" marR="91425" marL="91425">
                    <a:solidFill>
                      <a:srgbClr val="F4CCCC"/>
                    </a:solidFill>
                  </a:tcPr>
                </a:tc>
              </a:tr>
              <a:tr h="632275">
                <a:tc>
                  <a:txBody>
                    <a:bodyPr/>
                    <a:lstStyle/>
                    <a:p>
                      <a:pPr indent="0" lvl="0" marL="0" rtl="0" algn="l">
                        <a:spcBef>
                          <a:spcPts val="0"/>
                        </a:spcBef>
                        <a:spcAft>
                          <a:spcPts val="0"/>
                        </a:spcAft>
                        <a:buNone/>
                      </a:pPr>
                      <a:r>
                        <a:rPr lang="en"/>
                        <a:t>Models batches and conditions</a:t>
                      </a:r>
                      <a:endParaRPr/>
                    </a:p>
                  </a:txBody>
                  <a:tcPr marT="91425" marB="91425" marR="91425" marL="91425"/>
                </a:tc>
                <a:tc>
                  <a:txBody>
                    <a:bodyPr/>
                    <a:lstStyle/>
                    <a:p>
                      <a:pPr indent="0" lvl="0" marL="0" rtl="0" algn="l">
                        <a:spcBef>
                          <a:spcPts val="0"/>
                        </a:spcBef>
                        <a:spcAft>
                          <a:spcPts val="0"/>
                        </a:spcAft>
                        <a:buNone/>
                      </a:pPr>
                      <a:r>
                        <a:rPr lang="en"/>
                        <a:t>Aggregates batches and conditions</a:t>
                      </a:r>
                      <a:endParaRPr/>
                    </a:p>
                  </a:txBody>
                  <a:tcPr marT="91425" marB="91425" marR="91425" marL="91425"/>
                </a:tc>
              </a:tr>
              <a:tr h="632275">
                <a:tc>
                  <a:txBody>
                    <a:bodyPr/>
                    <a:lstStyle/>
                    <a:p>
                      <a:pPr indent="0" lvl="0" marL="0" rtl="0" algn="l">
                        <a:spcBef>
                          <a:spcPts val="0"/>
                        </a:spcBef>
                        <a:spcAft>
                          <a:spcPts val="0"/>
                        </a:spcAft>
                        <a:buNone/>
                      </a:pPr>
                      <a:r>
                        <a:rPr lang="en"/>
                        <a:t>Linear*</a:t>
                      </a:r>
                      <a:endParaRPr/>
                    </a:p>
                  </a:txBody>
                  <a:tcPr marT="91425" marB="91425" marR="91425" marL="91425"/>
                </a:tc>
                <a:tc>
                  <a:txBody>
                    <a:bodyPr/>
                    <a:lstStyle/>
                    <a:p>
                      <a:pPr indent="0" lvl="0" marL="0" rtl="0" algn="l">
                        <a:spcBef>
                          <a:spcPts val="0"/>
                        </a:spcBef>
                        <a:spcAft>
                          <a:spcPts val="0"/>
                        </a:spcAft>
                        <a:buNone/>
                      </a:pPr>
                      <a:r>
                        <a:rPr lang="en"/>
                        <a:t>Non-linear</a:t>
                      </a:r>
                      <a:endParaRPr/>
                    </a:p>
                  </a:txBody>
                  <a:tcPr marT="91425" marB="91425" marR="91425" marL="91425"/>
                </a:tc>
              </a:tr>
            </a:tbl>
          </a:graphicData>
        </a:graphic>
      </p:graphicFrame>
      <p:sp>
        <p:nvSpPr>
          <p:cNvPr id="329" name="Google Shape;329;p37"/>
          <p:cNvSpPr txBox="1"/>
          <p:nvPr/>
        </p:nvSpPr>
        <p:spPr>
          <a:xfrm>
            <a:off x="7431600" y="4667100"/>
            <a:ext cx="27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*Flagship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Outlook</a:t>
            </a:r>
            <a:endParaRPr/>
          </a:p>
        </p:txBody>
      </p:sp>
      <p:sp>
        <p:nvSpPr>
          <p:cNvPr id="335" name="Google Shape;33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Benchmark interaction matrices in different contexts:</a:t>
            </a:r>
            <a:endParaRPr/>
          </a:p>
          <a:p>
            <a:pPr indent="-342900" lvl="0" marL="914400" rtl="0" algn="l">
              <a:spcBef>
                <a:spcPts val="1200"/>
              </a:spcBef>
              <a:spcAft>
                <a:spcPts val="0"/>
              </a:spcAft>
              <a:buSzPts val="1800"/>
              <a:buChar char="●"/>
            </a:pPr>
            <a:r>
              <a:rPr lang="en"/>
              <a:t>Other spatial interaction methods e.g. COMMOT or DIALOGUE</a:t>
            </a:r>
            <a:endParaRPr/>
          </a:p>
          <a:p>
            <a:pPr indent="-342900" lvl="0" marL="914400" rtl="0" algn="l">
              <a:spcBef>
                <a:spcPts val="0"/>
              </a:spcBef>
              <a:spcAft>
                <a:spcPts val="0"/>
              </a:spcAft>
              <a:buSzPts val="1800"/>
              <a:buChar char="●"/>
            </a:pPr>
            <a:r>
              <a:rPr b="1" lang="en"/>
              <a:t>Acquire quantitatively comparable outputs</a:t>
            </a:r>
            <a:endParaRPr b="1"/>
          </a:p>
          <a:p>
            <a:pPr indent="-342900" lvl="0" marL="914400" rtl="0" algn="l">
              <a:spcBef>
                <a:spcPts val="0"/>
              </a:spcBef>
              <a:spcAft>
                <a:spcPts val="0"/>
              </a:spcAft>
              <a:buSzPts val="1800"/>
              <a:buChar char="●"/>
            </a:pPr>
            <a:r>
              <a:rPr lang="en"/>
              <a:t>Different technologies, tissues and conditions</a:t>
            </a:r>
            <a:endParaRPr/>
          </a:p>
          <a:p>
            <a:pPr indent="-342900" lvl="0" marL="914400" rtl="0" algn="l">
              <a:spcBef>
                <a:spcPts val="0"/>
              </a:spcBef>
              <a:spcAft>
                <a:spcPts val="0"/>
              </a:spcAft>
              <a:buSzPts val="1800"/>
              <a:buChar char="●"/>
            </a:pPr>
            <a:r>
              <a:rPr lang="en"/>
              <a:t>Benchmarking to control for upstream effects</a:t>
            </a:r>
            <a:endParaRPr/>
          </a:p>
          <a:p>
            <a:pPr indent="-342900" lvl="0" marL="914400" rtl="0" algn="l">
              <a:spcBef>
                <a:spcPts val="0"/>
              </a:spcBef>
              <a:spcAft>
                <a:spcPts val="0"/>
              </a:spcAft>
              <a:buSzPts val="1800"/>
              <a:buChar char="●"/>
            </a:pPr>
            <a:r>
              <a:rPr lang="en"/>
              <a:t>In-silico models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p:nvPr/>
        </p:nvSpPr>
        <p:spPr>
          <a:xfrm>
            <a:off x="297100" y="1130675"/>
            <a:ext cx="8587500" cy="29994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type="title"/>
          </p:nvPr>
        </p:nvSpPr>
        <p:spPr>
          <a:xfrm>
            <a:off x="311700" y="1130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THM</a:t>
            </a:r>
            <a:endParaRPr/>
          </a:p>
        </p:txBody>
      </p:sp>
      <p:sp>
        <p:nvSpPr>
          <p:cNvPr id="342" name="Google Shape;342;p39"/>
          <p:cNvSpPr txBox="1"/>
          <p:nvPr>
            <p:ph idx="1" type="body"/>
          </p:nvPr>
        </p:nvSpPr>
        <p:spPr>
          <a:xfrm>
            <a:off x="311700" y="1838275"/>
            <a:ext cx="8520600" cy="2198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Spatial cell-cell communication is still in its infancy</a:t>
            </a:r>
            <a:endParaRPr/>
          </a:p>
          <a:p>
            <a:pPr indent="-334327" lvl="0" marL="457200" rtl="0" algn="l">
              <a:spcBef>
                <a:spcPts val="0"/>
              </a:spcBef>
              <a:spcAft>
                <a:spcPts val="0"/>
              </a:spcAft>
              <a:buSzPct val="100000"/>
              <a:buChar char="-"/>
            </a:pPr>
            <a:r>
              <a:rPr lang="en"/>
              <a:t>No existing consensus on approach, preprocessing </a:t>
            </a:r>
            <a:endParaRPr/>
          </a:p>
          <a:p>
            <a:pPr indent="-334327" lvl="0" marL="457200" rtl="0" algn="l">
              <a:spcBef>
                <a:spcPts val="0"/>
              </a:spcBef>
              <a:spcAft>
                <a:spcPts val="0"/>
              </a:spcAft>
              <a:buSzPct val="100000"/>
              <a:buChar char="-"/>
            </a:pPr>
            <a:r>
              <a:rPr b="1" lang="en"/>
              <a:t>Upstream preprocessing and conditions severely affect CCC methods</a:t>
            </a:r>
            <a:endParaRPr b="1"/>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NCEMs are graph-based expression models based on neighbouring cell-types</a:t>
            </a:r>
            <a:endParaRPr/>
          </a:p>
          <a:p>
            <a:pPr indent="-334327" lvl="0" marL="457200" rtl="0" algn="l">
              <a:spcBef>
                <a:spcPts val="0"/>
              </a:spcBef>
              <a:spcAft>
                <a:spcPts val="0"/>
              </a:spcAft>
              <a:buSzPct val="100000"/>
              <a:buChar char="-"/>
            </a:pPr>
            <a:r>
              <a:rPr lang="en"/>
              <a:t>MISTy is a non-linear and highly flexible model designed for hypothesis based-approaches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Acknowledgements</a:t>
            </a:r>
            <a:endParaRPr/>
          </a:p>
        </p:txBody>
      </p:sp>
      <p:sp>
        <p:nvSpPr>
          <p:cNvPr id="348" name="Google Shape;348;p40"/>
          <p:cNvSpPr txBox="1"/>
          <p:nvPr>
            <p:ph idx="1" type="body"/>
          </p:nvPr>
        </p:nvSpPr>
        <p:spPr>
          <a:xfrm>
            <a:off x="311700" y="1152475"/>
            <a:ext cx="2635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Sabine Blum</a:t>
            </a:r>
            <a:endParaRPr/>
          </a:p>
          <a:p>
            <a:pPr indent="-342900" lvl="0" marL="457200" rtl="0" algn="l">
              <a:spcBef>
                <a:spcPts val="0"/>
              </a:spcBef>
              <a:spcAft>
                <a:spcPts val="0"/>
              </a:spcAft>
              <a:buSzPts val="1800"/>
              <a:buChar char="●"/>
            </a:pPr>
            <a:r>
              <a:rPr lang="en"/>
              <a:t>Oliver Stegle</a:t>
            </a:r>
            <a:endParaRPr/>
          </a:p>
          <a:p>
            <a:pPr indent="-342900" lvl="0" marL="457200" rtl="0" algn="l">
              <a:spcBef>
                <a:spcPts val="0"/>
              </a:spcBef>
              <a:spcAft>
                <a:spcPts val="0"/>
              </a:spcAft>
              <a:buSzPts val="1800"/>
              <a:buChar char="●"/>
            </a:pPr>
            <a:r>
              <a:rPr lang="en"/>
              <a:t>Elyas Heidari</a:t>
            </a:r>
            <a:endParaRPr/>
          </a:p>
          <a:p>
            <a:pPr indent="-342900" lvl="0" marL="457200" rtl="0" algn="l">
              <a:spcBef>
                <a:spcPts val="0"/>
              </a:spcBef>
              <a:spcAft>
                <a:spcPts val="0"/>
              </a:spcAft>
              <a:buSzPts val="1800"/>
              <a:buChar char="●"/>
            </a:pPr>
            <a:r>
              <a:rPr lang="en"/>
              <a:t>Marc Jan Bonder</a:t>
            </a:r>
            <a:endParaRPr/>
          </a:p>
          <a:p>
            <a:pPr indent="-342900" lvl="0" marL="457200" rtl="0" algn="l">
              <a:spcBef>
                <a:spcPts val="0"/>
              </a:spcBef>
              <a:spcAft>
                <a:spcPts val="0"/>
              </a:spcAft>
              <a:buSzPts val="1800"/>
              <a:buChar char="●"/>
            </a:pPr>
            <a:r>
              <a:rPr lang="en"/>
              <a:t>Ilia Kats</a:t>
            </a:r>
            <a:endParaRPr/>
          </a:p>
          <a:p>
            <a:pPr indent="-342900" lvl="0" marL="457200" rtl="0" algn="l">
              <a:spcBef>
                <a:spcPts val="0"/>
              </a:spcBef>
              <a:spcAft>
                <a:spcPts val="0"/>
              </a:spcAft>
              <a:buSzPts val="1800"/>
              <a:buChar char="●"/>
            </a:pPr>
            <a:r>
              <a:rPr lang="en"/>
              <a:t>Olga Lazareva</a:t>
            </a:r>
            <a:endParaRPr/>
          </a:p>
          <a:p>
            <a:pPr indent="-342900" lvl="0" marL="457200" rtl="0" algn="l">
              <a:spcBef>
                <a:spcPts val="0"/>
              </a:spcBef>
              <a:spcAft>
                <a:spcPts val="0"/>
              </a:spcAft>
              <a:buSzPts val="1800"/>
              <a:buChar char="●"/>
            </a:pPr>
            <a:r>
              <a:rPr lang="en"/>
              <a:t>Luca Marconato</a:t>
            </a:r>
            <a:endParaRPr/>
          </a:p>
          <a:p>
            <a:pPr indent="-342900" lvl="0" marL="457200" rtl="0" algn="l">
              <a:spcBef>
                <a:spcPts val="0"/>
              </a:spcBef>
              <a:spcAft>
                <a:spcPts val="0"/>
              </a:spcAft>
              <a:buSzPts val="1800"/>
              <a:buChar char="●"/>
            </a:pPr>
            <a:r>
              <a:rPr lang="en"/>
              <a:t>Manu Saraswat</a:t>
            </a:r>
            <a:endParaRPr/>
          </a:p>
          <a:p>
            <a:pPr indent="-342900" lvl="0" marL="457200" rtl="0" algn="l">
              <a:spcBef>
                <a:spcPts val="0"/>
              </a:spcBef>
              <a:spcAft>
                <a:spcPts val="0"/>
              </a:spcAft>
              <a:buSzPts val="1800"/>
              <a:buChar char="●"/>
            </a:pPr>
            <a:r>
              <a:rPr lang="en"/>
              <a:t>Brian Clarke</a:t>
            </a:r>
            <a:endParaRPr/>
          </a:p>
          <a:p>
            <a:pPr indent="-342900" lvl="0" marL="457200" rtl="0" algn="l">
              <a:spcBef>
                <a:spcPts val="0"/>
              </a:spcBef>
              <a:spcAft>
                <a:spcPts val="0"/>
              </a:spcAft>
              <a:buSzPts val="1800"/>
              <a:buChar char="●"/>
            </a:pPr>
            <a:r>
              <a:rPr lang="en"/>
              <a:t>Kai Ueltzhöffer</a:t>
            </a:r>
            <a:endParaRPr/>
          </a:p>
          <a:p>
            <a:pPr indent="-342900" lvl="0" marL="457200" rtl="0" algn="l">
              <a:spcBef>
                <a:spcPts val="0"/>
              </a:spcBef>
              <a:spcAft>
                <a:spcPts val="0"/>
              </a:spcAft>
              <a:buSzPts val="1800"/>
              <a:buChar char="●"/>
            </a:pPr>
            <a:r>
              <a:rPr lang="en"/>
              <a:t>Martin Rohbeck</a:t>
            </a:r>
            <a:endParaRPr/>
          </a:p>
        </p:txBody>
      </p:sp>
      <p:sp>
        <p:nvSpPr>
          <p:cNvPr id="349" name="Google Shape;349;p40"/>
          <p:cNvSpPr txBox="1"/>
          <p:nvPr/>
        </p:nvSpPr>
        <p:spPr>
          <a:xfrm>
            <a:off x="4158775" y="1110613"/>
            <a:ext cx="42597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Nathan Steebok (Saezlab)</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Jovan Tanevski (Saezlab)</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Julio Saez-Rodriguez</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1"/>
          <p:cNvPicPr preferRelativeResize="0"/>
          <p:nvPr/>
        </p:nvPicPr>
        <p:blipFill>
          <a:blip r:embed="rId3">
            <a:alphaModFix/>
          </a:blip>
          <a:stretch>
            <a:fillRect/>
          </a:stretch>
        </p:blipFill>
        <p:spPr>
          <a:xfrm>
            <a:off x="780138" y="1106900"/>
            <a:ext cx="7583737" cy="3820976"/>
          </a:xfrm>
          <a:prstGeom prst="rect">
            <a:avLst/>
          </a:prstGeom>
          <a:noFill/>
          <a:ln>
            <a:noFill/>
          </a:ln>
        </p:spPr>
      </p:pic>
      <p:sp>
        <p:nvSpPr>
          <p:cNvPr id="355" name="Google Shape;35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models comparison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Cell-cell communication field is still in its infancy</a:t>
            </a:r>
            <a:endParaRPr/>
          </a:p>
        </p:txBody>
      </p:sp>
      <p:sp>
        <p:nvSpPr>
          <p:cNvPr id="75" name="Google Shape;75;p15"/>
          <p:cNvSpPr txBox="1"/>
          <p:nvPr>
            <p:ph idx="1" type="body"/>
          </p:nvPr>
        </p:nvSpPr>
        <p:spPr>
          <a:xfrm>
            <a:off x="311700" y="1152475"/>
            <a:ext cx="4122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0000"/>
              </a:buClr>
              <a:buSzPts val="1800"/>
              <a:buChar char="●"/>
            </a:pPr>
            <a:r>
              <a:rPr b="1" lang="en">
                <a:solidFill>
                  <a:srgbClr val="CC0000"/>
                </a:solidFill>
              </a:rPr>
              <a:t>No clear gold-standard</a:t>
            </a:r>
            <a:endParaRPr b="1">
              <a:solidFill>
                <a:srgbClr val="CC0000"/>
              </a:solidFill>
            </a:endParaRPr>
          </a:p>
          <a:p>
            <a:pPr indent="-342900" lvl="0" marL="457200" rtl="0" algn="l">
              <a:spcBef>
                <a:spcPts val="0"/>
              </a:spcBef>
              <a:spcAft>
                <a:spcPts val="0"/>
              </a:spcAft>
              <a:buSzPts val="1800"/>
              <a:buChar char="●"/>
            </a:pPr>
            <a:r>
              <a:rPr lang="en"/>
              <a:t>Technologies vastly differ in capture types</a:t>
            </a:r>
            <a:endParaRPr/>
          </a:p>
          <a:p>
            <a:pPr indent="-342900" lvl="0" marL="457200" rtl="0" algn="l">
              <a:spcBef>
                <a:spcPts val="0"/>
              </a:spcBef>
              <a:spcAft>
                <a:spcPts val="0"/>
              </a:spcAft>
              <a:buSzPts val="1800"/>
              <a:buChar char="●"/>
            </a:pPr>
            <a:r>
              <a:rPr lang="en"/>
              <a:t>No established approach to cell-cell </a:t>
            </a:r>
            <a:r>
              <a:rPr lang="en"/>
              <a:t>communication</a:t>
            </a:r>
            <a:endParaRPr/>
          </a:p>
        </p:txBody>
      </p:sp>
      <p:pic>
        <p:nvPicPr>
          <p:cNvPr id="76" name="Google Shape;76;p15"/>
          <p:cNvPicPr preferRelativeResize="0"/>
          <p:nvPr/>
        </p:nvPicPr>
        <p:blipFill rotWithShape="1">
          <a:blip r:embed="rId3">
            <a:alphaModFix/>
          </a:blip>
          <a:srcRect b="0" l="0" r="70314" t="0"/>
          <a:stretch/>
        </p:blipFill>
        <p:spPr>
          <a:xfrm>
            <a:off x="4477900" y="1060900"/>
            <a:ext cx="1354224" cy="3683825"/>
          </a:xfrm>
          <a:prstGeom prst="rect">
            <a:avLst/>
          </a:prstGeom>
          <a:noFill/>
          <a:ln>
            <a:noFill/>
          </a:ln>
        </p:spPr>
      </p:pic>
      <p:pic>
        <p:nvPicPr>
          <p:cNvPr id="77" name="Google Shape;77;p15"/>
          <p:cNvPicPr preferRelativeResize="0"/>
          <p:nvPr/>
        </p:nvPicPr>
        <p:blipFill rotWithShape="1">
          <a:blip r:embed="rId3">
            <a:alphaModFix/>
          </a:blip>
          <a:srcRect b="0" l="61909" r="0" t="0"/>
          <a:stretch/>
        </p:blipFill>
        <p:spPr>
          <a:xfrm>
            <a:off x="7302200" y="1060900"/>
            <a:ext cx="1737700" cy="3683825"/>
          </a:xfrm>
          <a:prstGeom prst="rect">
            <a:avLst/>
          </a:prstGeom>
          <a:noFill/>
          <a:ln>
            <a:noFill/>
          </a:ln>
        </p:spPr>
      </p:pic>
      <p:pic>
        <p:nvPicPr>
          <p:cNvPr id="78" name="Google Shape;78;p15"/>
          <p:cNvPicPr preferRelativeResize="0"/>
          <p:nvPr/>
        </p:nvPicPr>
        <p:blipFill rotWithShape="1">
          <a:blip r:embed="rId3">
            <a:alphaModFix/>
          </a:blip>
          <a:srcRect b="0" l="29684" r="38091" t="0"/>
          <a:stretch/>
        </p:blipFill>
        <p:spPr>
          <a:xfrm>
            <a:off x="5832125" y="1060900"/>
            <a:ext cx="1470074" cy="3683825"/>
          </a:xfrm>
          <a:prstGeom prst="rect">
            <a:avLst/>
          </a:prstGeom>
          <a:noFill/>
          <a:ln>
            <a:noFill/>
          </a:ln>
        </p:spPr>
      </p:pic>
      <p:sp>
        <p:nvSpPr>
          <p:cNvPr id="79" name="Google Shape;79;p15"/>
          <p:cNvSpPr txBox="1"/>
          <p:nvPr/>
        </p:nvSpPr>
        <p:spPr>
          <a:xfrm>
            <a:off x="4630306" y="4705500"/>
            <a:ext cx="4516200" cy="4380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700">
                <a:solidFill>
                  <a:srgbClr val="CCCCCC"/>
                </a:solidFill>
              </a:rPr>
              <a:t>Jin, S, and Ramos, R (2022). Computational exploration of cellular communication in skin from emerging single-cell and spatial transcriptomic data. Biochem Soc Trans 50, 297–308.</a:t>
            </a:r>
            <a:endParaRPr sz="700">
              <a:solidFill>
                <a:srgbClr val="CCCC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Moran’s score?</a:t>
            </a:r>
            <a:endParaRPr/>
          </a:p>
        </p:txBody>
      </p:sp>
      <p:pic>
        <p:nvPicPr>
          <p:cNvPr id="361" name="Google Shape;361;p42"/>
          <p:cNvPicPr preferRelativeResize="0"/>
          <p:nvPr/>
        </p:nvPicPr>
        <p:blipFill>
          <a:blip r:embed="rId3">
            <a:alphaModFix/>
          </a:blip>
          <a:stretch>
            <a:fillRect/>
          </a:stretch>
        </p:blipFill>
        <p:spPr>
          <a:xfrm>
            <a:off x="957750" y="1103150"/>
            <a:ext cx="6762348" cy="38434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t>NCEM model training and testing workflow</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NCEM model training and testing workflow</a:t>
            </a:r>
            <a:endParaRPr/>
          </a:p>
        </p:txBody>
      </p:sp>
      <p:sp>
        <p:nvSpPr>
          <p:cNvPr id="372" name="Google Shape;37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Define parameters</a:t>
            </a:r>
            <a:endParaRPr/>
          </a:p>
          <a:p>
            <a:pPr indent="-342900" lvl="0" marL="457200" rtl="0" algn="l">
              <a:spcBef>
                <a:spcPts val="0"/>
              </a:spcBef>
              <a:spcAft>
                <a:spcPts val="0"/>
              </a:spcAft>
              <a:buSzPts val="1800"/>
              <a:buAutoNum type="arabicPeriod"/>
            </a:pPr>
            <a:r>
              <a:rPr lang="en"/>
              <a:t>Initiate model</a:t>
            </a:r>
            <a:endParaRPr/>
          </a:p>
          <a:p>
            <a:pPr indent="-342900" lvl="0" marL="457200" rtl="0" algn="l">
              <a:spcBef>
                <a:spcPts val="0"/>
              </a:spcBef>
              <a:spcAft>
                <a:spcPts val="0"/>
              </a:spcAft>
              <a:buSzPts val="1800"/>
              <a:buAutoNum type="arabicPeriod"/>
            </a:pPr>
            <a:r>
              <a:rPr lang="en"/>
              <a:t>Train</a:t>
            </a:r>
            <a:endParaRPr/>
          </a:p>
          <a:p>
            <a:pPr indent="-342900" lvl="0" marL="457200" rtl="0" algn="l">
              <a:spcBef>
                <a:spcPts val="0"/>
              </a:spcBef>
              <a:spcAft>
                <a:spcPts val="0"/>
              </a:spcAft>
              <a:buSzPts val="1800"/>
              <a:buAutoNum type="arabicPeriod"/>
            </a:pPr>
            <a:r>
              <a:rPr lang="en"/>
              <a:t>Evaluation</a:t>
            </a:r>
            <a:endParaRPr/>
          </a:p>
          <a:p>
            <a:pPr indent="-342900" lvl="0" marL="914400" rtl="0" algn="l">
              <a:spcBef>
                <a:spcPts val="0"/>
              </a:spcBef>
              <a:spcAft>
                <a:spcPts val="0"/>
              </a:spcAft>
              <a:buSzPts val="1800"/>
              <a:buChar char="-"/>
            </a:pPr>
            <a:r>
              <a:rPr lang="en"/>
              <a:t>Optionally by cell-type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ph type="title"/>
          </p:nvPr>
        </p:nvSpPr>
        <p:spPr>
          <a:xfrm>
            <a:off x="931400" y="312250"/>
            <a:ext cx="3274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Defining parameters</a:t>
            </a:r>
            <a:endParaRPr/>
          </a:p>
        </p:txBody>
      </p:sp>
      <p:pic>
        <p:nvPicPr>
          <p:cNvPr id="378" name="Google Shape;378;p45"/>
          <p:cNvPicPr preferRelativeResize="0"/>
          <p:nvPr/>
        </p:nvPicPr>
        <p:blipFill>
          <a:blip r:embed="rId3">
            <a:alphaModFix/>
          </a:blip>
          <a:stretch>
            <a:fillRect/>
          </a:stretch>
        </p:blipFill>
        <p:spPr>
          <a:xfrm>
            <a:off x="696250" y="992425"/>
            <a:ext cx="3662530" cy="3820976"/>
          </a:xfrm>
          <a:prstGeom prst="rect">
            <a:avLst/>
          </a:prstGeom>
          <a:noFill/>
          <a:ln>
            <a:noFill/>
          </a:ln>
        </p:spPr>
      </p:pic>
      <p:pic>
        <p:nvPicPr>
          <p:cNvPr id="379" name="Google Shape;379;p45"/>
          <p:cNvPicPr preferRelativeResize="0"/>
          <p:nvPr/>
        </p:nvPicPr>
        <p:blipFill>
          <a:blip r:embed="rId4">
            <a:alphaModFix/>
          </a:blip>
          <a:stretch>
            <a:fillRect/>
          </a:stretch>
        </p:blipFill>
        <p:spPr>
          <a:xfrm>
            <a:off x="5371201" y="992425"/>
            <a:ext cx="3223175" cy="4012875"/>
          </a:xfrm>
          <a:prstGeom prst="rect">
            <a:avLst/>
          </a:prstGeom>
          <a:noFill/>
          <a:ln>
            <a:noFill/>
          </a:ln>
        </p:spPr>
      </p:pic>
      <p:sp>
        <p:nvSpPr>
          <p:cNvPr id="380" name="Google Shape;380;p45"/>
          <p:cNvSpPr txBox="1"/>
          <p:nvPr>
            <p:ph type="title"/>
          </p:nvPr>
        </p:nvSpPr>
        <p:spPr>
          <a:xfrm>
            <a:off x="5339663" y="312250"/>
            <a:ext cx="3274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 initiation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training</a:t>
            </a:r>
            <a:endParaRPr/>
          </a:p>
        </p:txBody>
      </p:sp>
      <p:pic>
        <p:nvPicPr>
          <p:cNvPr id="386" name="Google Shape;386;p46"/>
          <p:cNvPicPr preferRelativeResize="0"/>
          <p:nvPr/>
        </p:nvPicPr>
        <p:blipFill>
          <a:blip r:embed="rId3">
            <a:alphaModFix/>
          </a:blip>
          <a:stretch>
            <a:fillRect/>
          </a:stretch>
        </p:blipFill>
        <p:spPr>
          <a:xfrm>
            <a:off x="1194913" y="1743826"/>
            <a:ext cx="6754176" cy="2288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a:t>
            </a:r>
            <a:endParaRPr/>
          </a:p>
        </p:txBody>
      </p:sp>
      <p:pic>
        <p:nvPicPr>
          <p:cNvPr id="392" name="Google Shape;392;p47"/>
          <p:cNvPicPr preferRelativeResize="0"/>
          <p:nvPr/>
        </p:nvPicPr>
        <p:blipFill rotWithShape="1">
          <a:blip r:embed="rId3">
            <a:alphaModFix/>
          </a:blip>
          <a:srcRect b="42657" l="0" r="0" t="0"/>
          <a:stretch/>
        </p:blipFill>
        <p:spPr>
          <a:xfrm>
            <a:off x="456525" y="1197445"/>
            <a:ext cx="7029450" cy="1010425"/>
          </a:xfrm>
          <a:prstGeom prst="rect">
            <a:avLst/>
          </a:prstGeom>
          <a:noFill/>
          <a:ln>
            <a:noFill/>
          </a:ln>
        </p:spPr>
      </p:pic>
      <p:pic>
        <p:nvPicPr>
          <p:cNvPr id="393" name="Google Shape;393;p47"/>
          <p:cNvPicPr preferRelativeResize="0"/>
          <p:nvPr/>
        </p:nvPicPr>
        <p:blipFill rotWithShape="1">
          <a:blip r:embed="rId3">
            <a:alphaModFix/>
          </a:blip>
          <a:srcRect b="0" l="0" r="0" t="60572"/>
          <a:stretch/>
        </p:blipFill>
        <p:spPr>
          <a:xfrm>
            <a:off x="456525" y="2423542"/>
            <a:ext cx="7029450" cy="694775"/>
          </a:xfrm>
          <a:prstGeom prst="rect">
            <a:avLst/>
          </a:prstGeom>
          <a:noFill/>
          <a:ln>
            <a:noFill/>
          </a:ln>
        </p:spPr>
      </p:pic>
      <p:pic>
        <p:nvPicPr>
          <p:cNvPr id="394" name="Google Shape;394;p47"/>
          <p:cNvPicPr preferRelativeResize="0"/>
          <p:nvPr/>
        </p:nvPicPr>
        <p:blipFill>
          <a:blip r:embed="rId4">
            <a:alphaModFix/>
          </a:blip>
          <a:stretch>
            <a:fillRect/>
          </a:stretch>
        </p:blipFill>
        <p:spPr>
          <a:xfrm>
            <a:off x="456525" y="3188492"/>
            <a:ext cx="2714978" cy="17203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Dataset “Hartmann 2021” - Colorectal carcinoma </a:t>
            </a:r>
            <a:endParaRPr/>
          </a:p>
          <a:p>
            <a:pPr indent="0" lvl="0" marL="0" rtl="0" algn="l">
              <a:spcBef>
                <a:spcPts val="0"/>
              </a:spcBef>
              <a:spcAft>
                <a:spcPts val="0"/>
              </a:spcAft>
              <a:buNone/>
            </a:pPr>
            <a:r>
              <a:t/>
            </a:r>
            <a:endParaRPr/>
          </a:p>
        </p:txBody>
      </p:sp>
      <p:sp>
        <p:nvSpPr>
          <p:cNvPr id="400" name="Google Shape;40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MIBI-TOF spot-wise proteomics, images and segmentation masks</a:t>
            </a:r>
            <a:endParaRPr/>
          </a:p>
          <a:p>
            <a:pPr indent="-317500" lvl="1" marL="914400" rtl="0" algn="l">
              <a:spcBef>
                <a:spcPts val="0"/>
              </a:spcBef>
              <a:spcAft>
                <a:spcPts val="0"/>
              </a:spcAft>
              <a:buSzPts val="1400"/>
              <a:buChar char="-"/>
            </a:pPr>
            <a:r>
              <a:rPr lang="en"/>
              <a:t>36 metabolic regulome markers</a:t>
            </a:r>
            <a:endParaRPr/>
          </a:p>
          <a:p>
            <a:pPr indent="-317500" lvl="1" marL="914400" rtl="0" algn="l">
              <a:spcBef>
                <a:spcPts val="0"/>
              </a:spcBef>
              <a:spcAft>
                <a:spcPts val="0"/>
              </a:spcAft>
              <a:buSzPts val="1400"/>
              <a:buChar char="-"/>
            </a:pPr>
            <a:r>
              <a:rPr lang="en"/>
              <a:t>1024 px^2</a:t>
            </a:r>
            <a:endParaRPr/>
          </a:p>
          <a:p>
            <a:pPr indent="-317500" lvl="1" marL="914400" rtl="0" algn="l">
              <a:spcBef>
                <a:spcPts val="0"/>
              </a:spcBef>
              <a:spcAft>
                <a:spcPts val="0"/>
              </a:spcAft>
              <a:buSzPts val="1400"/>
              <a:buChar char="-"/>
            </a:pPr>
            <a:r>
              <a:rPr lang="en"/>
              <a:t>400 um^2</a:t>
            </a:r>
            <a:endParaRPr/>
          </a:p>
          <a:p>
            <a:pPr indent="-317500" lvl="1" marL="914400" rtl="0" algn="l">
              <a:spcBef>
                <a:spcPts val="0"/>
              </a:spcBef>
              <a:spcAft>
                <a:spcPts val="0"/>
              </a:spcAft>
              <a:buSzPts val="1400"/>
              <a:buChar char="-"/>
            </a:pPr>
            <a:r>
              <a:rPr lang="en"/>
              <a:t>1100 +- 524 spots per image</a:t>
            </a:r>
            <a:endParaRPr/>
          </a:p>
          <a:p>
            <a:pPr indent="-342900" lvl="0" marL="457200" rtl="0" algn="l">
              <a:spcBef>
                <a:spcPts val="0"/>
              </a:spcBef>
              <a:spcAft>
                <a:spcPts val="0"/>
              </a:spcAft>
              <a:buSzPts val="1800"/>
              <a:buChar char="-"/>
            </a:pPr>
            <a:r>
              <a:rPr lang="en"/>
              <a:t>4 patients</a:t>
            </a:r>
            <a:endParaRPr/>
          </a:p>
          <a:p>
            <a:pPr indent="-317500" lvl="1" marL="914400" rtl="0" algn="l">
              <a:spcBef>
                <a:spcPts val="0"/>
              </a:spcBef>
              <a:spcAft>
                <a:spcPts val="0"/>
              </a:spcAft>
              <a:buSzPts val="1400"/>
              <a:buChar char="-"/>
            </a:pPr>
            <a:r>
              <a:rPr lang="en"/>
              <a:t>2 x colorectal cancer and adjacent tissue</a:t>
            </a:r>
            <a:endParaRPr/>
          </a:p>
          <a:p>
            <a:pPr indent="-317500" lvl="1" marL="914400" rtl="0" algn="l">
              <a:spcBef>
                <a:spcPts val="0"/>
              </a:spcBef>
              <a:spcAft>
                <a:spcPts val="0"/>
              </a:spcAft>
              <a:buSzPts val="1400"/>
              <a:buChar char="-"/>
            </a:pPr>
            <a:r>
              <a:rPr lang="en"/>
              <a:t>2 x healthy tissue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“Hartmann 2021” - Colorectal carcinoma </a:t>
            </a:r>
            <a:endParaRPr/>
          </a:p>
        </p:txBody>
      </p:sp>
      <p:pic>
        <p:nvPicPr>
          <p:cNvPr id="406" name="Google Shape;406;p49"/>
          <p:cNvPicPr preferRelativeResize="0"/>
          <p:nvPr/>
        </p:nvPicPr>
        <p:blipFill>
          <a:blip r:embed="rId3">
            <a:alphaModFix/>
          </a:blip>
          <a:stretch>
            <a:fillRect/>
          </a:stretch>
        </p:blipFill>
        <p:spPr>
          <a:xfrm>
            <a:off x="1477400" y="1044725"/>
            <a:ext cx="5935473" cy="37850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Uneven cell-type distribution may affect CCC methods</a:t>
            </a:r>
            <a:endParaRPr/>
          </a:p>
        </p:txBody>
      </p:sp>
      <p:pic>
        <p:nvPicPr>
          <p:cNvPr id="412" name="Google Shape;412;p50"/>
          <p:cNvPicPr preferRelativeResize="0"/>
          <p:nvPr/>
        </p:nvPicPr>
        <p:blipFill>
          <a:blip r:embed="rId3">
            <a:alphaModFix/>
          </a:blip>
          <a:stretch>
            <a:fillRect/>
          </a:stretch>
        </p:blipFill>
        <p:spPr>
          <a:xfrm>
            <a:off x="152950" y="1383800"/>
            <a:ext cx="6587801" cy="2945275"/>
          </a:xfrm>
          <a:prstGeom prst="rect">
            <a:avLst/>
          </a:prstGeom>
          <a:noFill/>
          <a:ln>
            <a:noFill/>
          </a:ln>
        </p:spPr>
      </p:pic>
      <p:pic>
        <p:nvPicPr>
          <p:cNvPr id="413" name="Google Shape;413;p50"/>
          <p:cNvPicPr preferRelativeResize="0"/>
          <p:nvPr/>
        </p:nvPicPr>
        <p:blipFill>
          <a:blip r:embed="rId4">
            <a:alphaModFix/>
          </a:blip>
          <a:stretch>
            <a:fillRect/>
          </a:stretch>
        </p:blipFill>
        <p:spPr>
          <a:xfrm>
            <a:off x="7358698" y="1799463"/>
            <a:ext cx="3163777" cy="247415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23 - colorectal cancer</a:t>
            </a:r>
            <a:endParaRPr/>
          </a:p>
        </p:txBody>
      </p:sp>
      <p:pic>
        <p:nvPicPr>
          <p:cNvPr id="419" name="Google Shape;419;p51"/>
          <p:cNvPicPr preferRelativeResize="0"/>
          <p:nvPr/>
        </p:nvPicPr>
        <p:blipFill>
          <a:blip r:embed="rId3">
            <a:alphaModFix/>
          </a:blip>
          <a:stretch>
            <a:fillRect/>
          </a:stretch>
        </p:blipFill>
        <p:spPr>
          <a:xfrm>
            <a:off x="490925" y="1152475"/>
            <a:ext cx="2822649" cy="1740100"/>
          </a:xfrm>
          <a:prstGeom prst="rect">
            <a:avLst/>
          </a:prstGeom>
          <a:noFill/>
          <a:ln>
            <a:noFill/>
          </a:ln>
        </p:spPr>
      </p:pic>
      <p:pic>
        <p:nvPicPr>
          <p:cNvPr id="420" name="Google Shape;420;p51"/>
          <p:cNvPicPr preferRelativeResize="0"/>
          <p:nvPr/>
        </p:nvPicPr>
        <p:blipFill>
          <a:blip r:embed="rId4">
            <a:alphaModFix/>
          </a:blip>
          <a:stretch>
            <a:fillRect/>
          </a:stretch>
        </p:blipFill>
        <p:spPr>
          <a:xfrm>
            <a:off x="3444975" y="1123200"/>
            <a:ext cx="2770750" cy="1708100"/>
          </a:xfrm>
          <a:prstGeom prst="rect">
            <a:avLst/>
          </a:prstGeom>
          <a:noFill/>
          <a:ln>
            <a:noFill/>
          </a:ln>
        </p:spPr>
      </p:pic>
      <p:pic>
        <p:nvPicPr>
          <p:cNvPr id="421" name="Google Shape;421;p51"/>
          <p:cNvPicPr preferRelativeResize="0"/>
          <p:nvPr/>
        </p:nvPicPr>
        <p:blipFill>
          <a:blip r:embed="rId5">
            <a:alphaModFix/>
          </a:blip>
          <a:stretch>
            <a:fillRect/>
          </a:stretch>
        </p:blipFill>
        <p:spPr>
          <a:xfrm>
            <a:off x="6260600" y="1187925"/>
            <a:ext cx="2381201" cy="177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t>Upstream conditions:</a:t>
            </a:r>
            <a:endParaRPr u="sng"/>
          </a:p>
          <a:p>
            <a:pPr indent="-342900" lvl="0" marL="457200" rtl="0" algn="l">
              <a:spcBef>
                <a:spcPts val="1200"/>
              </a:spcBef>
              <a:spcAft>
                <a:spcPts val="0"/>
              </a:spcAft>
              <a:buSzPts val="1800"/>
              <a:buAutoNum type="arabicPeriod"/>
            </a:pPr>
            <a:r>
              <a:rPr lang="en"/>
              <a:t>Preprocessing</a:t>
            </a:r>
            <a:endParaRPr/>
          </a:p>
          <a:p>
            <a:pPr indent="-311150" lvl="1" marL="1371600" rtl="0" algn="l">
              <a:spcBef>
                <a:spcPts val="0"/>
              </a:spcBef>
              <a:spcAft>
                <a:spcPts val="0"/>
              </a:spcAft>
              <a:buSzPts val="1300"/>
              <a:buChar char="○"/>
            </a:pPr>
            <a:r>
              <a:rPr lang="en" sz="1300"/>
              <a:t>Signal decoding</a:t>
            </a:r>
            <a:endParaRPr sz="1300"/>
          </a:p>
          <a:p>
            <a:pPr indent="-311150" lvl="1" marL="1371600" rtl="0" algn="l">
              <a:spcBef>
                <a:spcPts val="0"/>
              </a:spcBef>
              <a:spcAft>
                <a:spcPts val="0"/>
              </a:spcAft>
              <a:buSzPts val="1300"/>
              <a:buChar char="○"/>
            </a:pPr>
            <a:r>
              <a:rPr lang="en" sz="1300"/>
              <a:t>Segmentation</a:t>
            </a:r>
            <a:endParaRPr sz="1300"/>
          </a:p>
          <a:p>
            <a:pPr indent="-311150" lvl="1" marL="1371600" rtl="0" algn="l">
              <a:spcBef>
                <a:spcPts val="0"/>
              </a:spcBef>
              <a:spcAft>
                <a:spcPts val="0"/>
              </a:spcAft>
              <a:buSzPts val="1300"/>
              <a:buChar char="○"/>
            </a:pPr>
            <a:r>
              <a:rPr lang="en" sz="1300"/>
              <a:t>Cell-type annotation</a:t>
            </a:r>
            <a:endParaRPr sz="1300"/>
          </a:p>
          <a:p>
            <a:pPr indent="-311150" lvl="1" marL="1371600" rtl="0" algn="l">
              <a:spcBef>
                <a:spcPts val="0"/>
              </a:spcBef>
              <a:spcAft>
                <a:spcPts val="0"/>
              </a:spcAft>
              <a:buSzPts val="1300"/>
              <a:buChar char="○"/>
            </a:pPr>
            <a:r>
              <a:rPr lang="en" sz="1300"/>
              <a:t>QC</a:t>
            </a:r>
            <a:endParaRPr/>
          </a:p>
          <a:p>
            <a:pPr indent="-342900" lvl="0" marL="457200" marR="0" rtl="0" algn="l">
              <a:lnSpc>
                <a:spcPct val="115000"/>
              </a:lnSpc>
              <a:spcBef>
                <a:spcPts val="0"/>
              </a:spcBef>
              <a:spcAft>
                <a:spcPts val="0"/>
              </a:spcAft>
              <a:buSzPts val="1800"/>
              <a:buAutoNum type="arabicPeriod"/>
            </a:pPr>
            <a:r>
              <a:rPr lang="en"/>
              <a:t>Tissue type and condition generalizability</a:t>
            </a:r>
            <a:endParaRPr/>
          </a:p>
          <a:p>
            <a:pPr indent="-342900" lvl="0" marL="457200" rtl="0" algn="l">
              <a:spcBef>
                <a:spcPts val="0"/>
              </a:spcBef>
              <a:spcAft>
                <a:spcPts val="0"/>
              </a:spcAft>
              <a:buSzPts val="1800"/>
              <a:buAutoNum type="arabicPeriod"/>
            </a:pPr>
            <a:r>
              <a:rPr lang="en"/>
              <a:t>Technology</a:t>
            </a:r>
            <a:endParaRPr/>
          </a:p>
          <a:p>
            <a:pPr indent="-298450" lvl="0" marL="1371600" rtl="0" algn="l">
              <a:spcBef>
                <a:spcPts val="0"/>
              </a:spcBef>
              <a:spcAft>
                <a:spcPts val="0"/>
              </a:spcAft>
              <a:buSzPts val="1100"/>
              <a:buChar char="●"/>
            </a:pPr>
            <a:r>
              <a:rPr lang="en" sz="1100"/>
              <a:t>Resolution</a:t>
            </a:r>
            <a:endParaRPr sz="1100"/>
          </a:p>
          <a:p>
            <a:pPr indent="-298450" lvl="0" marL="1371600" rtl="0" algn="l">
              <a:spcBef>
                <a:spcPts val="0"/>
              </a:spcBef>
              <a:spcAft>
                <a:spcPts val="0"/>
              </a:spcAft>
              <a:buSzPts val="1100"/>
              <a:buChar char="●"/>
            </a:pPr>
            <a:r>
              <a:rPr lang="en" sz="1100"/>
              <a:t>FOV</a:t>
            </a:r>
            <a:endParaRPr sz="1100"/>
          </a:p>
          <a:p>
            <a:pPr indent="-298450" lvl="0" marL="1371600" rtl="0" algn="l">
              <a:spcBef>
                <a:spcPts val="0"/>
              </a:spcBef>
              <a:spcAft>
                <a:spcPts val="0"/>
              </a:spcAft>
              <a:buSzPts val="1100"/>
              <a:buChar char="●"/>
            </a:pPr>
            <a:r>
              <a:rPr lang="en" sz="1100"/>
              <a:t>Inter-spot space</a:t>
            </a:r>
            <a:endParaRPr sz="1100"/>
          </a:p>
          <a:p>
            <a:pPr indent="-298450" lvl="0" marL="1371600" rtl="0" algn="l">
              <a:spcBef>
                <a:spcPts val="0"/>
              </a:spcBef>
              <a:spcAft>
                <a:spcPts val="0"/>
              </a:spcAft>
              <a:buSzPts val="1100"/>
              <a:buChar char="●"/>
            </a:pPr>
            <a:r>
              <a:rPr lang="en" sz="1100"/>
              <a:t>Sensitivity</a:t>
            </a:r>
            <a:endParaRPr sz="1100"/>
          </a:p>
          <a:p>
            <a:pPr indent="0" lvl="0" marL="0" rtl="0" algn="l">
              <a:spcBef>
                <a:spcPts val="1200"/>
              </a:spcBef>
              <a:spcAft>
                <a:spcPts val="1200"/>
              </a:spcAft>
              <a:buNone/>
            </a:pPr>
            <a:r>
              <a:t/>
            </a:r>
            <a:endParaRPr sz="1100"/>
          </a:p>
        </p:txBody>
      </p:sp>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Fundamental challenge</a:t>
            </a:r>
            <a:endParaRPr/>
          </a:p>
        </p:txBody>
      </p:sp>
      <p:pic>
        <p:nvPicPr>
          <p:cNvPr id="86" name="Google Shape;86;p16"/>
          <p:cNvPicPr preferRelativeResize="0"/>
          <p:nvPr/>
        </p:nvPicPr>
        <p:blipFill rotWithShape="1">
          <a:blip r:embed="rId3">
            <a:alphaModFix/>
          </a:blip>
          <a:srcRect b="-2" l="-1149" r="69477" t="75603"/>
          <a:stretch/>
        </p:blipFill>
        <p:spPr>
          <a:xfrm>
            <a:off x="5115500" y="1444857"/>
            <a:ext cx="3668352" cy="23842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model: output of interest</a:t>
            </a:r>
            <a:endParaRPr/>
          </a:p>
        </p:txBody>
      </p:sp>
      <p:sp>
        <p:nvSpPr>
          <p:cNvPr id="427" name="Google Shape;427;p52"/>
          <p:cNvSpPr txBox="1"/>
          <p:nvPr>
            <p:ph idx="1" type="body"/>
          </p:nvPr>
        </p:nvSpPr>
        <p:spPr>
          <a:xfrm>
            <a:off x="343300" y="11380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Interaction terms:</a:t>
            </a:r>
            <a:endParaRPr/>
          </a:p>
          <a:p>
            <a:pPr indent="-342900" lvl="0" marL="457200" rtl="0" algn="l">
              <a:spcBef>
                <a:spcPts val="1200"/>
              </a:spcBef>
              <a:spcAft>
                <a:spcPts val="0"/>
              </a:spcAft>
              <a:buSzPts val="1800"/>
              <a:buChar char="-"/>
            </a:pPr>
            <a:r>
              <a:rPr lang="en"/>
              <a:t>Matrix: </a:t>
            </a:r>
            <a:r>
              <a:rPr lang="en"/>
              <a:t>s</a:t>
            </a:r>
            <a:r>
              <a:rPr lang="en"/>
              <a:t>ender </a:t>
            </a:r>
            <a:r>
              <a:rPr lang="en"/>
              <a:t>c</a:t>
            </a:r>
            <a:r>
              <a:rPr lang="en"/>
              <a:t>ell-type x receiver cell-type x genes</a:t>
            </a:r>
            <a:endParaRPr/>
          </a:p>
        </p:txBody>
      </p:sp>
      <p:graphicFrame>
        <p:nvGraphicFramePr>
          <p:cNvPr id="428" name="Google Shape;428;p52"/>
          <p:cNvGraphicFramePr/>
          <p:nvPr/>
        </p:nvGraphicFramePr>
        <p:xfrm>
          <a:off x="3639825" y="2535475"/>
          <a:ext cx="3000000" cy="3000000"/>
        </p:xfrm>
        <a:graphic>
          <a:graphicData uri="http://schemas.openxmlformats.org/drawingml/2006/table">
            <a:tbl>
              <a:tblPr>
                <a:noFill/>
                <a:tableStyleId>{9BD65115-6570-40E2-BB39-7E7DCF699DBD}</a:tableStyleId>
              </a:tblPr>
              <a:tblGrid>
                <a:gridCol w="526250"/>
                <a:gridCol w="526250"/>
                <a:gridCol w="526250"/>
                <a:gridCol w="526250"/>
                <a:gridCol w="526250"/>
              </a:tblGrid>
              <a:tr h="4446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62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446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446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446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429" name="Google Shape;429;p52"/>
          <p:cNvCxnSpPr/>
          <p:nvPr/>
        </p:nvCxnSpPr>
        <p:spPr>
          <a:xfrm flipH="1" rot="10800000">
            <a:off x="3634350" y="2283725"/>
            <a:ext cx="322500" cy="240300"/>
          </a:xfrm>
          <a:prstGeom prst="straightConnector1">
            <a:avLst/>
          </a:prstGeom>
          <a:noFill/>
          <a:ln cap="flat" cmpd="sng" w="9525">
            <a:solidFill>
              <a:schemeClr val="dk2"/>
            </a:solidFill>
            <a:prstDash val="solid"/>
            <a:round/>
            <a:headEnd len="med" w="med" type="none"/>
            <a:tailEnd len="med" w="med" type="none"/>
          </a:ln>
        </p:spPr>
      </p:cxnSp>
      <p:sp>
        <p:nvSpPr>
          <p:cNvPr id="430" name="Google Shape;430;p52"/>
          <p:cNvSpPr txBox="1"/>
          <p:nvPr/>
        </p:nvSpPr>
        <p:spPr>
          <a:xfrm>
            <a:off x="4490650" y="4819500"/>
            <a:ext cx="8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senders</a:t>
            </a:r>
            <a:endParaRPr/>
          </a:p>
        </p:txBody>
      </p:sp>
      <p:sp>
        <p:nvSpPr>
          <p:cNvPr id="431" name="Google Shape;431;p52"/>
          <p:cNvSpPr txBox="1"/>
          <p:nvPr/>
        </p:nvSpPr>
        <p:spPr>
          <a:xfrm>
            <a:off x="2597600" y="3378350"/>
            <a:ext cx="9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receivers</a:t>
            </a:r>
            <a:endParaRPr/>
          </a:p>
        </p:txBody>
      </p:sp>
      <p:cxnSp>
        <p:nvCxnSpPr>
          <p:cNvPr id="432" name="Google Shape;432;p52"/>
          <p:cNvCxnSpPr/>
          <p:nvPr/>
        </p:nvCxnSpPr>
        <p:spPr>
          <a:xfrm flipH="1" rot="10800000">
            <a:off x="6252350" y="2296400"/>
            <a:ext cx="271800" cy="24660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52"/>
          <p:cNvCxnSpPr/>
          <p:nvPr/>
        </p:nvCxnSpPr>
        <p:spPr>
          <a:xfrm flipH="1" rot="10800000">
            <a:off x="6265000" y="4479075"/>
            <a:ext cx="281400" cy="27720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52"/>
          <p:cNvCxnSpPr/>
          <p:nvPr/>
        </p:nvCxnSpPr>
        <p:spPr>
          <a:xfrm>
            <a:off x="6517925" y="2302700"/>
            <a:ext cx="18000" cy="218160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52"/>
          <p:cNvCxnSpPr/>
          <p:nvPr/>
        </p:nvCxnSpPr>
        <p:spPr>
          <a:xfrm>
            <a:off x="3950525" y="2277400"/>
            <a:ext cx="2554800" cy="18900"/>
          </a:xfrm>
          <a:prstGeom prst="straightConnector1">
            <a:avLst/>
          </a:prstGeom>
          <a:noFill/>
          <a:ln cap="flat" cmpd="sng" w="9525">
            <a:solidFill>
              <a:schemeClr val="dk2"/>
            </a:solidFill>
            <a:prstDash val="solid"/>
            <a:round/>
            <a:headEnd len="med" w="med" type="none"/>
            <a:tailEnd len="med" w="med" type="none"/>
          </a:ln>
        </p:spPr>
      </p:cxnSp>
      <p:sp>
        <p:nvSpPr>
          <p:cNvPr id="436" name="Google Shape;436;p52"/>
          <p:cNvSpPr txBox="1"/>
          <p:nvPr/>
        </p:nvSpPr>
        <p:spPr>
          <a:xfrm>
            <a:off x="3238925" y="2123825"/>
            <a:ext cx="7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genes</a:t>
            </a:r>
            <a:endParaRPr i="1"/>
          </a:p>
        </p:txBody>
      </p:sp>
      <p:cxnSp>
        <p:nvCxnSpPr>
          <p:cNvPr id="437" name="Google Shape;437;p52"/>
          <p:cNvCxnSpPr/>
          <p:nvPr/>
        </p:nvCxnSpPr>
        <p:spPr>
          <a:xfrm flipH="1" rot="10800000">
            <a:off x="4167975" y="2286075"/>
            <a:ext cx="291300" cy="2490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52"/>
          <p:cNvCxnSpPr/>
          <p:nvPr/>
        </p:nvCxnSpPr>
        <p:spPr>
          <a:xfrm flipH="1" rot="10800000">
            <a:off x="4692400" y="2291275"/>
            <a:ext cx="286200" cy="2385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52"/>
          <p:cNvCxnSpPr/>
          <p:nvPr/>
        </p:nvCxnSpPr>
        <p:spPr>
          <a:xfrm flipH="1" rot="10800000">
            <a:off x="5222100" y="2291475"/>
            <a:ext cx="280800" cy="2436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52"/>
          <p:cNvCxnSpPr/>
          <p:nvPr/>
        </p:nvCxnSpPr>
        <p:spPr>
          <a:xfrm flipH="1" rot="10800000">
            <a:off x="5746525" y="2296675"/>
            <a:ext cx="249000" cy="2331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52"/>
          <p:cNvCxnSpPr/>
          <p:nvPr/>
        </p:nvCxnSpPr>
        <p:spPr>
          <a:xfrm flipH="1" rot="10800000">
            <a:off x="6270925" y="2741725"/>
            <a:ext cx="243600" cy="22770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52"/>
          <p:cNvCxnSpPr/>
          <p:nvPr/>
        </p:nvCxnSpPr>
        <p:spPr>
          <a:xfrm flipH="1" rot="10800000">
            <a:off x="6276225" y="3191875"/>
            <a:ext cx="259500" cy="2490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52"/>
          <p:cNvCxnSpPr/>
          <p:nvPr/>
        </p:nvCxnSpPr>
        <p:spPr>
          <a:xfrm flipH="1" rot="10800000">
            <a:off x="6270925" y="3647350"/>
            <a:ext cx="270300" cy="2385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52"/>
          <p:cNvCxnSpPr/>
          <p:nvPr/>
        </p:nvCxnSpPr>
        <p:spPr>
          <a:xfrm flipH="1" rot="10800000">
            <a:off x="6265650" y="4092300"/>
            <a:ext cx="270300" cy="2385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52"/>
          <p:cNvCxnSpPr/>
          <p:nvPr/>
        </p:nvCxnSpPr>
        <p:spPr>
          <a:xfrm>
            <a:off x="3797192" y="2407938"/>
            <a:ext cx="2595600" cy="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52"/>
          <p:cNvCxnSpPr/>
          <p:nvPr/>
        </p:nvCxnSpPr>
        <p:spPr>
          <a:xfrm>
            <a:off x="6392775" y="2413250"/>
            <a:ext cx="0" cy="221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Non-linear NCEM models</a:t>
            </a:r>
            <a:endParaRPr sz="3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Non-linear NCEM models</a:t>
            </a:r>
            <a:endParaRPr/>
          </a:p>
        </p:txBody>
      </p:sp>
      <p:sp>
        <p:nvSpPr>
          <p:cNvPr id="457" name="Google Shape;45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Encode expression vectors</a:t>
            </a:r>
            <a:endParaRPr/>
          </a:p>
          <a:p>
            <a:pPr indent="-342900" lvl="0" marL="457200" rtl="0" algn="l">
              <a:spcBef>
                <a:spcPts val="1200"/>
              </a:spcBef>
              <a:spcAft>
                <a:spcPts val="0"/>
              </a:spcAft>
              <a:buSzPts val="1800"/>
              <a:buChar char="-"/>
            </a:pPr>
            <a:r>
              <a:rPr lang="en"/>
              <a:t>Graph neural network</a:t>
            </a:r>
            <a:endParaRPr/>
          </a:p>
          <a:p>
            <a:pPr indent="-342900" lvl="0" marL="457200" rtl="0" algn="l">
              <a:spcBef>
                <a:spcPts val="0"/>
              </a:spcBef>
              <a:spcAft>
                <a:spcPts val="0"/>
              </a:spcAft>
              <a:buSzPts val="1800"/>
              <a:buChar char="-"/>
            </a:pPr>
            <a:r>
              <a:rPr lang="en"/>
              <a:t>Conditional variational autoencoder (CVAE)</a:t>
            </a:r>
            <a:endParaRPr/>
          </a:p>
          <a:p>
            <a:pPr indent="-342900" lvl="0" marL="457200" rtl="0" algn="l">
              <a:spcBef>
                <a:spcPts val="0"/>
              </a:spcBef>
              <a:spcAft>
                <a:spcPts val="0"/>
              </a:spcAft>
              <a:buSzPts val="1800"/>
              <a:buChar char="-"/>
            </a:pPr>
            <a:r>
              <a:rPr lang="en"/>
              <a:t>Ligand–receptor autoencoder with L-R latent space</a:t>
            </a:r>
            <a:endParaRPr/>
          </a:p>
        </p:txBody>
      </p:sp>
      <p:pic>
        <p:nvPicPr>
          <p:cNvPr id="458" name="Google Shape;458;p54"/>
          <p:cNvPicPr preferRelativeResize="0"/>
          <p:nvPr/>
        </p:nvPicPr>
        <p:blipFill>
          <a:blip r:embed="rId3">
            <a:alphaModFix/>
          </a:blip>
          <a:stretch>
            <a:fillRect/>
          </a:stretch>
        </p:blipFill>
        <p:spPr>
          <a:xfrm>
            <a:off x="1075550" y="2959775"/>
            <a:ext cx="6411650" cy="18433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GNN</a:t>
            </a:r>
            <a:endParaRPr/>
          </a:p>
        </p:txBody>
      </p:sp>
      <p:pic>
        <p:nvPicPr>
          <p:cNvPr id="464" name="Google Shape;464;p55"/>
          <p:cNvPicPr preferRelativeResize="0"/>
          <p:nvPr/>
        </p:nvPicPr>
        <p:blipFill>
          <a:blip r:embed="rId3">
            <a:alphaModFix/>
          </a:blip>
          <a:stretch>
            <a:fillRect/>
          </a:stretch>
        </p:blipFill>
        <p:spPr>
          <a:xfrm>
            <a:off x="1138801" y="1392410"/>
            <a:ext cx="6620324" cy="2020375"/>
          </a:xfrm>
          <a:prstGeom prst="rect">
            <a:avLst/>
          </a:prstGeom>
          <a:noFill/>
          <a:ln>
            <a:noFill/>
          </a:ln>
        </p:spPr>
      </p:pic>
      <p:sp>
        <p:nvSpPr>
          <p:cNvPr id="465" name="Google Shape;465;p55"/>
          <p:cNvSpPr/>
          <p:nvPr/>
        </p:nvSpPr>
        <p:spPr>
          <a:xfrm>
            <a:off x="512750" y="3412775"/>
            <a:ext cx="7461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6" name="Google Shape;466;p55"/>
          <p:cNvSpPr/>
          <p:nvPr/>
        </p:nvSpPr>
        <p:spPr>
          <a:xfrm>
            <a:off x="892175" y="3349550"/>
            <a:ext cx="7461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67" name="Google Shape;467;p55"/>
          <p:cNvPicPr preferRelativeResize="0"/>
          <p:nvPr/>
        </p:nvPicPr>
        <p:blipFill>
          <a:blip r:embed="rId4">
            <a:alphaModFix/>
          </a:blip>
          <a:stretch>
            <a:fillRect/>
          </a:stretch>
        </p:blipFill>
        <p:spPr>
          <a:xfrm>
            <a:off x="2479925" y="4193603"/>
            <a:ext cx="4275726" cy="572700"/>
          </a:xfrm>
          <a:prstGeom prst="rect">
            <a:avLst/>
          </a:prstGeom>
          <a:noFill/>
          <a:ln>
            <a:noFill/>
          </a:ln>
        </p:spPr>
      </p:pic>
      <p:sp>
        <p:nvSpPr>
          <p:cNvPr id="468" name="Google Shape;468;p55"/>
          <p:cNvSpPr txBox="1"/>
          <p:nvPr/>
        </p:nvSpPr>
        <p:spPr>
          <a:xfrm>
            <a:off x="1176750" y="4172150"/>
            <a:ext cx="197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local graph embedding: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GNN</a:t>
            </a:r>
            <a:endParaRPr/>
          </a:p>
        </p:txBody>
      </p:sp>
      <p:sp>
        <p:nvSpPr>
          <p:cNvPr id="474" name="Google Shape;47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Did not outperform linear models in gene expression prediction</a:t>
            </a:r>
            <a:endParaRPr/>
          </a:p>
        </p:txBody>
      </p:sp>
      <p:pic>
        <p:nvPicPr>
          <p:cNvPr id="475" name="Google Shape;475;p56"/>
          <p:cNvPicPr preferRelativeResize="0"/>
          <p:nvPr/>
        </p:nvPicPr>
        <p:blipFill>
          <a:blip r:embed="rId3">
            <a:alphaModFix/>
          </a:blip>
          <a:stretch>
            <a:fillRect/>
          </a:stretch>
        </p:blipFill>
        <p:spPr>
          <a:xfrm>
            <a:off x="1590950" y="1810149"/>
            <a:ext cx="5006351" cy="3092299"/>
          </a:xfrm>
          <a:prstGeom prst="rect">
            <a:avLst/>
          </a:prstGeom>
          <a:noFill/>
          <a:ln>
            <a:noFill/>
          </a:ln>
        </p:spPr>
      </p:pic>
      <p:sp>
        <p:nvSpPr>
          <p:cNvPr id="476" name="Google Shape;476;p56"/>
          <p:cNvSpPr/>
          <p:nvPr/>
        </p:nvSpPr>
        <p:spPr>
          <a:xfrm>
            <a:off x="4306450" y="1512925"/>
            <a:ext cx="1170300" cy="41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CVAE</a:t>
            </a:r>
            <a:endParaRPr/>
          </a:p>
        </p:txBody>
      </p:sp>
      <p:pic>
        <p:nvPicPr>
          <p:cNvPr id="482" name="Google Shape;482;p57"/>
          <p:cNvPicPr preferRelativeResize="0"/>
          <p:nvPr/>
        </p:nvPicPr>
        <p:blipFill>
          <a:blip r:embed="rId3">
            <a:alphaModFix/>
          </a:blip>
          <a:stretch>
            <a:fillRect/>
          </a:stretch>
        </p:blipFill>
        <p:spPr>
          <a:xfrm>
            <a:off x="3623974" y="1017725"/>
            <a:ext cx="4772249" cy="2946475"/>
          </a:xfrm>
          <a:prstGeom prst="rect">
            <a:avLst/>
          </a:prstGeom>
          <a:noFill/>
          <a:ln>
            <a:noFill/>
          </a:ln>
        </p:spPr>
      </p:pic>
      <p:sp>
        <p:nvSpPr>
          <p:cNvPr id="483" name="Google Shape;483;p57"/>
          <p:cNvSpPr/>
          <p:nvPr/>
        </p:nvSpPr>
        <p:spPr>
          <a:xfrm>
            <a:off x="1132475" y="4690175"/>
            <a:ext cx="7461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4" name="Google Shape;484;p57"/>
          <p:cNvSpPr/>
          <p:nvPr/>
        </p:nvSpPr>
        <p:spPr>
          <a:xfrm>
            <a:off x="4198950" y="4842550"/>
            <a:ext cx="7461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5" name="Google Shape;485;p57"/>
          <p:cNvSpPr txBox="1"/>
          <p:nvPr/>
        </p:nvSpPr>
        <p:spPr>
          <a:xfrm>
            <a:off x="342000" y="1139850"/>
            <a:ext cx="311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Cell  type and neighbours predictors as a condition in the variational posterior and  the likelihood model</a:t>
            </a:r>
            <a:endParaRPr/>
          </a:p>
        </p:txBody>
      </p:sp>
      <p:pic>
        <p:nvPicPr>
          <p:cNvPr id="486" name="Google Shape;486;p57"/>
          <p:cNvPicPr preferRelativeResize="0"/>
          <p:nvPr/>
        </p:nvPicPr>
        <p:blipFill>
          <a:blip r:embed="rId4">
            <a:alphaModFix/>
          </a:blip>
          <a:stretch>
            <a:fillRect/>
          </a:stretch>
        </p:blipFill>
        <p:spPr>
          <a:xfrm>
            <a:off x="512225" y="2290755"/>
            <a:ext cx="2120800" cy="210975"/>
          </a:xfrm>
          <a:prstGeom prst="rect">
            <a:avLst/>
          </a:prstGeom>
          <a:noFill/>
          <a:ln>
            <a:noFill/>
          </a:ln>
        </p:spPr>
      </p:pic>
      <p:sp>
        <p:nvSpPr>
          <p:cNvPr id="487" name="Google Shape;487;p57"/>
          <p:cNvSpPr/>
          <p:nvPr/>
        </p:nvSpPr>
        <p:spPr>
          <a:xfrm>
            <a:off x="3623975" y="3830575"/>
            <a:ext cx="687000" cy="48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7"/>
          <p:cNvSpPr/>
          <p:nvPr/>
        </p:nvSpPr>
        <p:spPr>
          <a:xfrm>
            <a:off x="5599050" y="3830575"/>
            <a:ext cx="687000" cy="48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R-L kernel attention graph</a:t>
            </a:r>
            <a:endParaRPr/>
          </a:p>
        </p:txBody>
      </p:sp>
      <p:sp>
        <p:nvSpPr>
          <p:cNvPr id="494" name="Google Shape;494;p58"/>
          <p:cNvSpPr txBox="1"/>
          <p:nvPr>
            <p:ph idx="1" type="body"/>
          </p:nvPr>
        </p:nvSpPr>
        <p:spPr>
          <a:xfrm>
            <a:off x="311700" y="1152475"/>
            <a:ext cx="30060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Receptor-dimensional latent space (z)</a:t>
            </a:r>
            <a:endParaRPr sz="1200"/>
          </a:p>
          <a:p>
            <a:pPr indent="-304800" lvl="0" marL="457200" rtl="0" algn="l">
              <a:spcBef>
                <a:spcPts val="0"/>
              </a:spcBef>
              <a:spcAft>
                <a:spcPts val="0"/>
              </a:spcAft>
              <a:buSzPts val="1200"/>
              <a:buChar char="-"/>
            </a:pPr>
            <a:r>
              <a:rPr lang="en" sz="1200"/>
              <a:t>Higher predictive performance than CVAE</a:t>
            </a:r>
            <a:endParaRPr sz="1200"/>
          </a:p>
        </p:txBody>
      </p:sp>
      <p:sp>
        <p:nvSpPr>
          <p:cNvPr id="495" name="Google Shape;495;p58"/>
          <p:cNvSpPr/>
          <p:nvPr/>
        </p:nvSpPr>
        <p:spPr>
          <a:xfrm>
            <a:off x="512750" y="3412775"/>
            <a:ext cx="7461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96" name="Google Shape;496;p58"/>
          <p:cNvPicPr preferRelativeResize="0"/>
          <p:nvPr/>
        </p:nvPicPr>
        <p:blipFill>
          <a:blip r:embed="rId3">
            <a:alphaModFix/>
          </a:blip>
          <a:stretch>
            <a:fillRect/>
          </a:stretch>
        </p:blipFill>
        <p:spPr>
          <a:xfrm>
            <a:off x="3667950" y="1152475"/>
            <a:ext cx="4724075" cy="3812225"/>
          </a:xfrm>
          <a:prstGeom prst="rect">
            <a:avLst/>
          </a:prstGeom>
          <a:noFill/>
          <a:ln>
            <a:noFill/>
          </a:ln>
        </p:spPr>
      </p:pic>
      <p:pic>
        <p:nvPicPr>
          <p:cNvPr id="497" name="Google Shape;497;p58"/>
          <p:cNvPicPr preferRelativeResize="0"/>
          <p:nvPr/>
        </p:nvPicPr>
        <p:blipFill>
          <a:blip r:embed="rId4">
            <a:alphaModFix/>
          </a:blip>
          <a:stretch>
            <a:fillRect/>
          </a:stretch>
        </p:blipFill>
        <p:spPr>
          <a:xfrm>
            <a:off x="835925" y="2202741"/>
            <a:ext cx="2266925" cy="286325"/>
          </a:xfrm>
          <a:prstGeom prst="rect">
            <a:avLst/>
          </a:prstGeom>
          <a:noFill/>
          <a:ln>
            <a:noFill/>
          </a:ln>
        </p:spPr>
      </p:pic>
      <p:sp>
        <p:nvSpPr>
          <p:cNvPr id="498" name="Google Shape;498;p58"/>
          <p:cNvSpPr/>
          <p:nvPr/>
        </p:nvSpPr>
        <p:spPr>
          <a:xfrm>
            <a:off x="8058950" y="1077650"/>
            <a:ext cx="834900" cy="217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Backup slides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Sender profile identity preservation</a:t>
            </a:r>
            <a:endParaRPr/>
          </a:p>
        </p:txBody>
      </p:sp>
      <p:pic>
        <p:nvPicPr>
          <p:cNvPr id="509" name="Google Shape;509;p60"/>
          <p:cNvPicPr preferRelativeResize="0"/>
          <p:nvPr/>
        </p:nvPicPr>
        <p:blipFill>
          <a:blip r:embed="rId3">
            <a:alphaModFix/>
          </a:blip>
          <a:stretch>
            <a:fillRect/>
          </a:stretch>
        </p:blipFill>
        <p:spPr>
          <a:xfrm>
            <a:off x="2608750" y="1804737"/>
            <a:ext cx="3671150" cy="2912738"/>
          </a:xfrm>
          <a:prstGeom prst="rect">
            <a:avLst/>
          </a:prstGeom>
          <a:noFill/>
          <a:ln>
            <a:noFill/>
          </a:ln>
        </p:spPr>
      </p:pic>
      <p:sp>
        <p:nvSpPr>
          <p:cNvPr id="510" name="Google Shape;510;p60"/>
          <p:cNvSpPr txBox="1"/>
          <p:nvPr/>
        </p:nvSpPr>
        <p:spPr>
          <a:xfrm>
            <a:off x="3468092" y="1373800"/>
            <a:ext cx="2592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rPr>
              <a:t>Sender similarity analysis</a:t>
            </a:r>
            <a:endParaRPr sz="1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Type-coupling analysis</a:t>
            </a:r>
            <a:endParaRPr/>
          </a:p>
        </p:txBody>
      </p:sp>
      <p:pic>
        <p:nvPicPr>
          <p:cNvPr id="516" name="Google Shape;516;p61"/>
          <p:cNvPicPr preferRelativeResize="0"/>
          <p:nvPr/>
        </p:nvPicPr>
        <p:blipFill>
          <a:blip r:embed="rId3">
            <a:alphaModFix/>
          </a:blip>
          <a:stretch>
            <a:fillRect/>
          </a:stretch>
        </p:blipFill>
        <p:spPr>
          <a:xfrm>
            <a:off x="2404300" y="1546350"/>
            <a:ext cx="4095099" cy="3506075"/>
          </a:xfrm>
          <a:prstGeom prst="rect">
            <a:avLst/>
          </a:prstGeom>
          <a:noFill/>
          <a:ln>
            <a:noFill/>
          </a:ln>
        </p:spPr>
      </p:pic>
      <p:sp>
        <p:nvSpPr>
          <p:cNvPr id="517" name="Google Shape;517;p61"/>
          <p:cNvSpPr txBox="1"/>
          <p:nvPr/>
        </p:nvSpPr>
        <p:spPr>
          <a:xfrm>
            <a:off x="557000" y="1190425"/>
            <a:ext cx="7936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a:t>
            </a:r>
            <a:r>
              <a:rPr lang="en"/>
              <a:t>ouplings with germinal centers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Cell segmentation example</a:t>
            </a:r>
            <a:endParaRPr/>
          </a:p>
        </p:txBody>
      </p:sp>
      <p:sp>
        <p:nvSpPr>
          <p:cNvPr id="92" name="Google Shape;92;p17"/>
          <p:cNvSpPr txBox="1"/>
          <p:nvPr>
            <p:ph idx="1" type="body"/>
          </p:nvPr>
        </p:nvSpPr>
        <p:spPr>
          <a:xfrm>
            <a:off x="311700" y="1152475"/>
            <a:ext cx="2952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Tissue depth</a:t>
            </a:r>
            <a:endParaRPr/>
          </a:p>
          <a:p>
            <a:pPr indent="-342900" lvl="0" marL="457200" rtl="0" algn="l">
              <a:spcBef>
                <a:spcPts val="0"/>
              </a:spcBef>
              <a:spcAft>
                <a:spcPts val="0"/>
              </a:spcAft>
              <a:buSzPts val="1800"/>
              <a:buChar char="●"/>
            </a:pPr>
            <a:r>
              <a:rPr lang="en"/>
              <a:t>Segmentation method</a:t>
            </a:r>
            <a:endParaRPr/>
          </a:p>
          <a:p>
            <a:pPr indent="-342900" lvl="0" marL="457200" rtl="0" algn="l">
              <a:spcBef>
                <a:spcPts val="0"/>
              </a:spcBef>
              <a:spcAft>
                <a:spcPts val="0"/>
              </a:spcAft>
              <a:buSzPts val="1800"/>
              <a:buChar char="●"/>
            </a:pPr>
            <a:r>
              <a:rPr lang="en"/>
              <a:t>Cell size normalization</a:t>
            </a:r>
            <a:endParaRPr/>
          </a:p>
        </p:txBody>
      </p:sp>
      <p:pic>
        <p:nvPicPr>
          <p:cNvPr id="93" name="Google Shape;93;p17"/>
          <p:cNvPicPr preferRelativeResize="0"/>
          <p:nvPr/>
        </p:nvPicPr>
        <p:blipFill rotWithShape="1">
          <a:blip r:embed="rId3">
            <a:alphaModFix/>
          </a:blip>
          <a:srcRect b="-4180" l="-3520" r="3520" t="4180"/>
          <a:stretch/>
        </p:blipFill>
        <p:spPr>
          <a:xfrm>
            <a:off x="3621675" y="1293999"/>
            <a:ext cx="5298350" cy="3347675"/>
          </a:xfrm>
          <a:prstGeom prst="rect">
            <a:avLst/>
          </a:prstGeom>
          <a:noFill/>
          <a:ln>
            <a:noFill/>
          </a:ln>
        </p:spPr>
      </p:pic>
      <p:sp>
        <p:nvSpPr>
          <p:cNvPr id="94" name="Google Shape;94;p17"/>
          <p:cNvSpPr txBox="1"/>
          <p:nvPr/>
        </p:nvSpPr>
        <p:spPr>
          <a:xfrm>
            <a:off x="5020825" y="45688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7B7B7"/>
                </a:solidFill>
              </a:rPr>
              <a:t>https://useq.nl/spatial-omics/</a:t>
            </a:r>
            <a:endParaRPr sz="1100">
              <a:solidFill>
                <a:srgbClr val="B7B7B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Sender/Receiver effects on FDC-B cell axis</a:t>
            </a:r>
            <a:endParaRPr/>
          </a:p>
        </p:txBody>
      </p:sp>
      <p:pic>
        <p:nvPicPr>
          <p:cNvPr id="523" name="Google Shape;523;p62"/>
          <p:cNvPicPr preferRelativeResize="0"/>
          <p:nvPr/>
        </p:nvPicPr>
        <p:blipFill>
          <a:blip r:embed="rId3">
            <a:alphaModFix/>
          </a:blip>
          <a:stretch>
            <a:fillRect/>
          </a:stretch>
        </p:blipFill>
        <p:spPr>
          <a:xfrm>
            <a:off x="380625" y="1290275"/>
            <a:ext cx="3875975" cy="3327574"/>
          </a:xfrm>
          <a:prstGeom prst="rect">
            <a:avLst/>
          </a:prstGeom>
          <a:noFill/>
          <a:ln>
            <a:noFill/>
          </a:ln>
        </p:spPr>
      </p:pic>
      <p:pic>
        <p:nvPicPr>
          <p:cNvPr id="524" name="Google Shape;524;p62"/>
          <p:cNvPicPr preferRelativeResize="0"/>
          <p:nvPr/>
        </p:nvPicPr>
        <p:blipFill>
          <a:blip r:embed="rId4">
            <a:alphaModFix/>
          </a:blip>
          <a:stretch>
            <a:fillRect/>
          </a:stretch>
        </p:blipFill>
        <p:spPr>
          <a:xfrm>
            <a:off x="5490325" y="1043575"/>
            <a:ext cx="2199956" cy="38209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Sender profile identity preservation</a:t>
            </a:r>
            <a:endParaRPr/>
          </a:p>
        </p:txBody>
      </p:sp>
      <p:sp>
        <p:nvSpPr>
          <p:cNvPr id="530" name="Google Shape;530;p63"/>
          <p:cNvSpPr txBox="1"/>
          <p:nvPr/>
        </p:nvSpPr>
        <p:spPr>
          <a:xfrm>
            <a:off x="3468092" y="1373800"/>
            <a:ext cx="2592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rPr>
              <a:t>Sender s</a:t>
            </a:r>
            <a:r>
              <a:rPr lang="en" sz="1600">
                <a:solidFill>
                  <a:schemeClr val="dk1"/>
                </a:solidFill>
              </a:rPr>
              <a:t>imilarity analysis</a:t>
            </a:r>
            <a:endParaRPr sz="1600">
              <a:solidFill>
                <a:schemeClr val="dk1"/>
              </a:solidFill>
            </a:endParaRPr>
          </a:p>
        </p:txBody>
      </p:sp>
      <p:pic>
        <p:nvPicPr>
          <p:cNvPr id="531" name="Google Shape;531;p63"/>
          <p:cNvPicPr preferRelativeResize="0"/>
          <p:nvPr/>
        </p:nvPicPr>
        <p:blipFill>
          <a:blip r:embed="rId3">
            <a:alphaModFix/>
          </a:blip>
          <a:stretch>
            <a:fillRect/>
          </a:stretch>
        </p:blipFill>
        <p:spPr>
          <a:xfrm>
            <a:off x="3668350" y="1937175"/>
            <a:ext cx="2459775" cy="3206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Leave-one-gene out: MISTy</a:t>
            </a:r>
            <a:endParaRPr/>
          </a:p>
        </p:txBody>
      </p:sp>
      <p:sp>
        <p:nvSpPr>
          <p:cNvPr id="537" name="Google Shape;537;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8" name="Google Shape;538;p64"/>
          <p:cNvPicPr preferRelativeResize="0"/>
          <p:nvPr/>
        </p:nvPicPr>
        <p:blipFill>
          <a:blip r:embed="rId3">
            <a:alphaModFix/>
          </a:blip>
          <a:stretch>
            <a:fillRect/>
          </a:stretch>
        </p:blipFill>
        <p:spPr>
          <a:xfrm>
            <a:off x="692700" y="1276302"/>
            <a:ext cx="7758601" cy="26459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Leave-one-gene out: SVCA</a:t>
            </a:r>
            <a:endParaRPr/>
          </a:p>
        </p:txBody>
      </p:sp>
      <p:sp>
        <p:nvSpPr>
          <p:cNvPr id="544" name="Google Shape;544;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5" name="Google Shape;545;p65"/>
          <p:cNvPicPr preferRelativeResize="0"/>
          <p:nvPr/>
        </p:nvPicPr>
        <p:blipFill>
          <a:blip r:embed="rId3">
            <a:alphaModFix/>
          </a:blip>
          <a:stretch>
            <a:fillRect/>
          </a:stretch>
        </p:blipFill>
        <p:spPr>
          <a:xfrm>
            <a:off x="692700" y="1276302"/>
            <a:ext cx="7758601" cy="26459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Variance decomposition</a:t>
            </a:r>
            <a:endParaRPr/>
          </a:p>
        </p:txBody>
      </p:sp>
      <p:pic>
        <p:nvPicPr>
          <p:cNvPr id="551" name="Google Shape;551;p66"/>
          <p:cNvPicPr preferRelativeResize="0"/>
          <p:nvPr/>
        </p:nvPicPr>
        <p:blipFill>
          <a:blip r:embed="rId3">
            <a:alphaModFix/>
          </a:blip>
          <a:stretch>
            <a:fillRect/>
          </a:stretch>
        </p:blipFill>
        <p:spPr>
          <a:xfrm>
            <a:off x="366650" y="1817965"/>
            <a:ext cx="8520599" cy="18231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models outperform baseline non-spatial models in spot-based technologies</a:t>
            </a:r>
            <a:endParaRPr/>
          </a:p>
        </p:txBody>
      </p:sp>
      <p:pic>
        <p:nvPicPr>
          <p:cNvPr id="557" name="Google Shape;557;p67"/>
          <p:cNvPicPr preferRelativeResize="0"/>
          <p:nvPr/>
        </p:nvPicPr>
        <p:blipFill>
          <a:blip r:embed="rId3">
            <a:alphaModFix/>
          </a:blip>
          <a:stretch>
            <a:fillRect/>
          </a:stretch>
        </p:blipFill>
        <p:spPr>
          <a:xfrm>
            <a:off x="828425" y="1456300"/>
            <a:ext cx="7174098" cy="31678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Sender-receiver effects workflow</a:t>
            </a:r>
            <a:endParaRPr/>
          </a:p>
        </p:txBody>
      </p:sp>
      <p:sp>
        <p:nvSpPr>
          <p:cNvPr id="563" name="Google Shape;563;p68"/>
          <p:cNvSpPr txBox="1"/>
          <p:nvPr>
            <p:ph idx="1" type="body"/>
          </p:nvPr>
        </p:nvSpPr>
        <p:spPr>
          <a:xfrm>
            <a:off x="311700" y="1152475"/>
            <a:ext cx="3792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Create AnnData object</a:t>
            </a:r>
            <a:endParaRPr/>
          </a:p>
          <a:p>
            <a:pPr indent="-342900" lvl="0" marL="457200" rtl="0" algn="l">
              <a:spcBef>
                <a:spcPts val="0"/>
              </a:spcBef>
              <a:spcAft>
                <a:spcPts val="0"/>
              </a:spcAft>
              <a:buSzPts val="1800"/>
              <a:buAutoNum type="arabicPeriod"/>
            </a:pPr>
            <a:r>
              <a:rPr lang="en"/>
              <a:t>Input directory and file structure blueprint based on DataLoader class</a:t>
            </a:r>
            <a:endParaRPr/>
          </a:p>
          <a:p>
            <a:pPr indent="-342900" lvl="0" marL="457200" rtl="0" algn="l">
              <a:spcBef>
                <a:spcPts val="0"/>
              </a:spcBef>
              <a:spcAft>
                <a:spcPts val="0"/>
              </a:spcAft>
              <a:buSzPts val="1800"/>
              <a:buAutoNum type="arabicPeriod"/>
            </a:pPr>
            <a:r>
              <a:rPr lang="en"/>
              <a:t>Call custom function</a:t>
            </a:r>
            <a:endParaRPr/>
          </a:p>
        </p:txBody>
      </p:sp>
      <p:pic>
        <p:nvPicPr>
          <p:cNvPr id="564" name="Google Shape;564;p68"/>
          <p:cNvPicPr preferRelativeResize="0"/>
          <p:nvPr/>
        </p:nvPicPr>
        <p:blipFill>
          <a:blip r:embed="rId3">
            <a:alphaModFix/>
          </a:blip>
          <a:stretch>
            <a:fillRect/>
          </a:stretch>
        </p:blipFill>
        <p:spPr>
          <a:xfrm>
            <a:off x="4688250" y="1057599"/>
            <a:ext cx="3670975" cy="37071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loaders</a:t>
            </a:r>
            <a:endParaRPr/>
          </a:p>
        </p:txBody>
      </p:sp>
      <p:sp>
        <p:nvSpPr>
          <p:cNvPr id="570" name="Google Shape;570;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1" marL="457200" rtl="0" algn="l">
              <a:spcBef>
                <a:spcPts val="0"/>
              </a:spcBef>
              <a:spcAft>
                <a:spcPts val="0"/>
              </a:spcAft>
              <a:buSzPts val="1400"/>
              <a:buChar char="○"/>
            </a:pPr>
            <a:r>
              <a:rPr lang="en"/>
              <a:t>Hartmann2021 MIBI-TOF - colorectal carcinoma &amp; healthy colon.</a:t>
            </a:r>
            <a:endParaRPr/>
          </a:p>
          <a:p>
            <a:pPr indent="-317500" lvl="1" marL="457200" rtl="0" algn="l">
              <a:spcBef>
                <a:spcPts val="0"/>
              </a:spcBef>
              <a:spcAft>
                <a:spcPts val="0"/>
              </a:spcAft>
              <a:buSzPts val="1400"/>
              <a:buChar char="○"/>
            </a:pPr>
            <a:r>
              <a:rPr lang="en"/>
              <a:t>Zhang2020 MERFISH - Brain</a:t>
            </a:r>
            <a:endParaRPr/>
          </a:p>
          <a:p>
            <a:pPr indent="-317500" lvl="1" marL="457200" rtl="0" algn="l">
              <a:spcBef>
                <a:spcPts val="0"/>
              </a:spcBef>
              <a:spcAft>
                <a:spcPts val="0"/>
              </a:spcAft>
              <a:buSzPts val="1400"/>
              <a:buChar char="○"/>
            </a:pPr>
            <a:r>
              <a:rPr lang="en"/>
              <a:t>PascualReguant2021 MELC - Tonsils</a:t>
            </a:r>
            <a:endParaRPr/>
          </a:p>
          <a:p>
            <a:pPr indent="-317500" lvl="1" marL="457200" rtl="0" algn="l">
              <a:spcBef>
                <a:spcPts val="0"/>
              </a:spcBef>
              <a:spcAft>
                <a:spcPts val="0"/>
              </a:spcAft>
              <a:buSzPts val="1400"/>
              <a:buChar char="○"/>
            </a:pPr>
            <a:r>
              <a:rPr lang="en"/>
              <a:t>Schürch2020 - Colorectal Cancer</a:t>
            </a:r>
            <a:endParaRPr/>
          </a:p>
          <a:p>
            <a:pPr indent="0" lvl="0" marL="457200" rtl="0" algn="l">
              <a:spcBef>
                <a:spcPts val="1200"/>
              </a:spcBef>
              <a:spcAft>
                <a:spcPts val="0"/>
              </a:spcAft>
              <a:buNone/>
            </a:pPr>
            <a:r>
              <a:t/>
            </a:r>
            <a:endParaRPr/>
          </a:p>
          <a:p>
            <a:pPr indent="-317500" lvl="1" marL="457200" rtl="0" algn="l">
              <a:spcBef>
                <a:spcPts val="1200"/>
              </a:spcBef>
              <a:spcAft>
                <a:spcPts val="0"/>
              </a:spcAft>
              <a:buSzPts val="1400"/>
              <a:buChar char="○"/>
            </a:pPr>
            <a:r>
              <a:rPr lang="en"/>
              <a:t>Jarosch </a:t>
            </a:r>
            <a:endParaRPr/>
          </a:p>
          <a:p>
            <a:pPr indent="-317500" lvl="1" marL="457200" rtl="0" algn="l">
              <a:spcBef>
                <a:spcPts val="0"/>
              </a:spcBef>
              <a:spcAft>
                <a:spcPts val="0"/>
              </a:spcAft>
              <a:buSzPts val="1400"/>
              <a:buChar char="○"/>
            </a:pPr>
            <a:r>
              <a:rPr lang="en"/>
              <a:t>Lohoff</a:t>
            </a:r>
            <a:endParaRPr/>
          </a:p>
          <a:p>
            <a:pPr indent="-317500" lvl="1" marL="457200" rtl="0" algn="l">
              <a:spcBef>
                <a:spcPts val="0"/>
              </a:spcBef>
              <a:spcAft>
                <a:spcPts val="0"/>
              </a:spcAft>
              <a:buSzPts val="1400"/>
              <a:buChar char="○"/>
            </a:pPr>
            <a:r>
              <a:rPr lang="en"/>
              <a:t>10xVisiumMouseBrain</a:t>
            </a:r>
            <a:endParaRPr/>
          </a:p>
          <a:p>
            <a:pPr indent="-317500" lvl="1" marL="457200" rtl="0" algn="l">
              <a:spcBef>
                <a:spcPts val="0"/>
              </a:spcBef>
              <a:spcAft>
                <a:spcPts val="0"/>
              </a:spcAft>
              <a:buSzPts val="1400"/>
              <a:buChar char="○"/>
            </a:pPr>
            <a:r>
              <a:rPr lang="en"/>
              <a:t>10xLymphnode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loader Hartmann</a:t>
            </a:r>
            <a:endParaRPr/>
          </a:p>
        </p:txBody>
      </p:sp>
      <p:pic>
        <p:nvPicPr>
          <p:cNvPr id="576" name="Google Shape;576;p70"/>
          <p:cNvPicPr preferRelativeResize="0"/>
          <p:nvPr/>
        </p:nvPicPr>
        <p:blipFill>
          <a:blip r:embed="rId3">
            <a:alphaModFix/>
          </a:blip>
          <a:stretch>
            <a:fillRect/>
          </a:stretch>
        </p:blipFill>
        <p:spPr>
          <a:xfrm>
            <a:off x="2083377" y="1062000"/>
            <a:ext cx="4095350" cy="39417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Type-coupling analysis</a:t>
            </a:r>
            <a:endParaRPr/>
          </a:p>
        </p:txBody>
      </p:sp>
      <p:pic>
        <p:nvPicPr>
          <p:cNvPr id="582" name="Google Shape;582;p71"/>
          <p:cNvPicPr preferRelativeResize="0"/>
          <p:nvPr/>
        </p:nvPicPr>
        <p:blipFill>
          <a:blip r:embed="rId3">
            <a:alphaModFix/>
          </a:blip>
          <a:stretch>
            <a:fillRect/>
          </a:stretch>
        </p:blipFill>
        <p:spPr>
          <a:xfrm>
            <a:off x="2289325" y="1166175"/>
            <a:ext cx="4164652"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GOAL</a:t>
            </a:r>
            <a:r>
              <a:rPr b="1" lang="en"/>
              <a:t>: Benchmarking</a:t>
            </a:r>
            <a:endParaRPr b="1"/>
          </a:p>
        </p:txBody>
      </p:sp>
      <p:sp>
        <p:nvSpPr>
          <p:cNvPr id="100" name="Google Shape;10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Assessment of the effect of the imperfect upstream steps</a:t>
            </a:r>
            <a:endParaRPr b="1"/>
          </a:p>
          <a:p>
            <a:pPr indent="-342900" lvl="0" marL="457200" rtl="0" algn="l">
              <a:spcBef>
                <a:spcPts val="0"/>
              </a:spcBef>
              <a:spcAft>
                <a:spcPts val="0"/>
              </a:spcAft>
              <a:buSzPts val="1800"/>
              <a:buChar char="●"/>
            </a:pPr>
            <a:r>
              <a:rPr b="1" lang="en"/>
              <a:t>Method applicability comparison</a:t>
            </a:r>
            <a:endParaRPr b="1"/>
          </a:p>
          <a:p>
            <a:pPr indent="-342900" lvl="0" marL="457200" rtl="0" algn="l">
              <a:spcBef>
                <a:spcPts val="0"/>
              </a:spcBef>
              <a:spcAft>
                <a:spcPts val="0"/>
              </a:spcAft>
              <a:buSzPts val="1800"/>
              <a:buChar char="●"/>
            </a:pPr>
            <a:r>
              <a:rPr b="1" lang="en"/>
              <a:t>Workflow standardization</a:t>
            </a:r>
            <a:endParaRPr b="1"/>
          </a:p>
          <a:p>
            <a:pPr indent="0" lvl="0" marL="457200" rtl="0" algn="l">
              <a:spcBef>
                <a:spcPts val="1200"/>
              </a:spcBef>
              <a:spcAft>
                <a:spcPts val="0"/>
              </a:spcAft>
              <a:buNone/>
            </a:pPr>
            <a:r>
              <a:t/>
            </a:r>
            <a:endParaRPr b="1"/>
          </a:p>
          <a:p>
            <a:pPr indent="0" lvl="0" marL="0" rtl="0" algn="ctr">
              <a:spcBef>
                <a:spcPts val="1200"/>
              </a:spcBef>
              <a:spcAft>
                <a:spcPts val="1200"/>
              </a:spcAft>
              <a:buNone/>
            </a:pPr>
            <a:r>
              <a:rPr b="1" lang="en">
                <a:solidFill>
                  <a:srgbClr val="CC0000"/>
                </a:solidFill>
              </a:rPr>
              <a:t>! Challenge: Lack of ground-truth !</a:t>
            </a:r>
            <a:endParaRPr b="1">
              <a:solidFill>
                <a:srgbClr val="CC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Squidpy: neighbourhood enrichment</a:t>
            </a:r>
            <a:endParaRPr/>
          </a:p>
        </p:txBody>
      </p:sp>
      <p:pic>
        <p:nvPicPr>
          <p:cNvPr id="588" name="Google Shape;588;p72"/>
          <p:cNvPicPr preferRelativeResize="0"/>
          <p:nvPr/>
        </p:nvPicPr>
        <p:blipFill>
          <a:blip r:embed="rId3">
            <a:alphaModFix/>
          </a:blip>
          <a:stretch>
            <a:fillRect/>
          </a:stretch>
        </p:blipFill>
        <p:spPr>
          <a:xfrm>
            <a:off x="607605" y="1774750"/>
            <a:ext cx="3792500" cy="2122374"/>
          </a:xfrm>
          <a:prstGeom prst="rect">
            <a:avLst/>
          </a:prstGeom>
          <a:noFill/>
          <a:ln>
            <a:noFill/>
          </a:ln>
        </p:spPr>
      </p:pic>
      <p:pic>
        <p:nvPicPr>
          <p:cNvPr id="589" name="Google Shape;589;p72"/>
          <p:cNvPicPr preferRelativeResize="0"/>
          <p:nvPr/>
        </p:nvPicPr>
        <p:blipFill>
          <a:blip r:embed="rId4">
            <a:alphaModFix/>
          </a:blip>
          <a:stretch>
            <a:fillRect/>
          </a:stretch>
        </p:blipFill>
        <p:spPr>
          <a:xfrm>
            <a:off x="4528703" y="1286675"/>
            <a:ext cx="4090950" cy="3098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73"/>
          <p:cNvPicPr preferRelativeResize="0"/>
          <p:nvPr/>
        </p:nvPicPr>
        <p:blipFill>
          <a:blip r:embed="rId3">
            <a:alphaModFix/>
          </a:blip>
          <a:stretch>
            <a:fillRect/>
          </a:stretch>
        </p:blipFill>
        <p:spPr>
          <a:xfrm>
            <a:off x="780138" y="1106900"/>
            <a:ext cx="7583737" cy="3820976"/>
          </a:xfrm>
          <a:prstGeom prst="rect">
            <a:avLst/>
          </a:prstGeom>
          <a:noFill/>
          <a:ln>
            <a:noFill/>
          </a:ln>
        </p:spPr>
      </p:pic>
      <p:sp>
        <p:nvSpPr>
          <p:cNvPr id="595" name="Google Shape;59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models comparison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p:nvPr/>
        </p:nvSpPr>
        <p:spPr>
          <a:xfrm>
            <a:off x="4800600" y="195325"/>
            <a:ext cx="3881400" cy="45054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465225" y="195325"/>
            <a:ext cx="3881400" cy="4505400"/>
          </a:xfrm>
          <a:prstGeom prst="rect">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9"/>
          <p:cNvPicPr preferRelativeResize="0"/>
          <p:nvPr/>
        </p:nvPicPr>
        <p:blipFill>
          <a:blip r:embed="rId3">
            <a:alphaModFix/>
          </a:blip>
          <a:stretch>
            <a:fillRect/>
          </a:stretch>
        </p:blipFill>
        <p:spPr>
          <a:xfrm>
            <a:off x="502438" y="281750"/>
            <a:ext cx="3806976" cy="1313327"/>
          </a:xfrm>
          <a:prstGeom prst="rect">
            <a:avLst/>
          </a:prstGeom>
          <a:noFill/>
          <a:ln>
            <a:noFill/>
          </a:ln>
        </p:spPr>
      </p:pic>
      <p:pic>
        <p:nvPicPr>
          <p:cNvPr id="108" name="Google Shape;108;p19"/>
          <p:cNvPicPr preferRelativeResize="0"/>
          <p:nvPr/>
        </p:nvPicPr>
        <p:blipFill>
          <a:blip r:embed="rId4">
            <a:alphaModFix/>
          </a:blip>
          <a:stretch>
            <a:fillRect/>
          </a:stretch>
        </p:blipFill>
        <p:spPr>
          <a:xfrm>
            <a:off x="4837812" y="271525"/>
            <a:ext cx="3806975" cy="1736025"/>
          </a:xfrm>
          <a:prstGeom prst="rect">
            <a:avLst/>
          </a:prstGeom>
          <a:noFill/>
          <a:ln>
            <a:noFill/>
          </a:ln>
        </p:spPr>
      </p:pic>
      <p:pic>
        <p:nvPicPr>
          <p:cNvPr id="109" name="Google Shape;109;p19"/>
          <p:cNvPicPr preferRelativeResize="0"/>
          <p:nvPr/>
        </p:nvPicPr>
        <p:blipFill>
          <a:blip r:embed="rId5">
            <a:alphaModFix/>
          </a:blip>
          <a:stretch>
            <a:fillRect/>
          </a:stretch>
        </p:blipFill>
        <p:spPr>
          <a:xfrm>
            <a:off x="5496050" y="2160150"/>
            <a:ext cx="2564424" cy="1654100"/>
          </a:xfrm>
          <a:prstGeom prst="rect">
            <a:avLst/>
          </a:prstGeom>
          <a:noFill/>
          <a:ln>
            <a:noFill/>
          </a:ln>
        </p:spPr>
      </p:pic>
      <p:pic>
        <p:nvPicPr>
          <p:cNvPr id="110" name="Google Shape;110;p19"/>
          <p:cNvPicPr preferRelativeResize="0"/>
          <p:nvPr/>
        </p:nvPicPr>
        <p:blipFill>
          <a:blip r:embed="rId6">
            <a:alphaModFix/>
          </a:blip>
          <a:stretch>
            <a:fillRect/>
          </a:stretch>
        </p:blipFill>
        <p:spPr>
          <a:xfrm>
            <a:off x="632425" y="2296297"/>
            <a:ext cx="3547023" cy="153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ctrTitle"/>
          </p:nvPr>
        </p:nvSpPr>
        <p:spPr>
          <a:xfrm>
            <a:off x="311708" y="-4746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NCEM - linear model</a:t>
            </a:r>
            <a:endParaRPr/>
          </a:p>
        </p:txBody>
      </p:sp>
      <p:sp>
        <p:nvSpPr>
          <p:cNvPr id="116" name="Google Shape;116;p20"/>
          <p:cNvSpPr txBox="1"/>
          <p:nvPr>
            <p:ph idx="1" type="subTitle"/>
          </p:nvPr>
        </p:nvSpPr>
        <p:spPr>
          <a:xfrm>
            <a:off x="6900" y="1386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Fischer et a. 2022</a:t>
            </a:r>
            <a:endParaRPr sz="1500"/>
          </a:p>
        </p:txBody>
      </p:sp>
      <p:grpSp>
        <p:nvGrpSpPr>
          <p:cNvPr id="117" name="Google Shape;117;p20"/>
          <p:cNvGrpSpPr/>
          <p:nvPr/>
        </p:nvGrpSpPr>
        <p:grpSpPr>
          <a:xfrm>
            <a:off x="619000" y="1745275"/>
            <a:ext cx="8054849" cy="3058950"/>
            <a:chOff x="523400" y="1307200"/>
            <a:chExt cx="8054849" cy="3058950"/>
          </a:xfrm>
        </p:grpSpPr>
        <p:pic>
          <p:nvPicPr>
            <p:cNvPr id="118" name="Google Shape;118;p20"/>
            <p:cNvPicPr preferRelativeResize="0"/>
            <p:nvPr/>
          </p:nvPicPr>
          <p:blipFill>
            <a:blip r:embed="rId3">
              <a:alphaModFix/>
            </a:blip>
            <a:stretch>
              <a:fillRect/>
            </a:stretch>
          </p:blipFill>
          <p:spPr>
            <a:xfrm>
              <a:off x="523400" y="1307200"/>
              <a:ext cx="4018350" cy="3058950"/>
            </a:xfrm>
            <a:prstGeom prst="rect">
              <a:avLst/>
            </a:prstGeom>
            <a:noFill/>
            <a:ln>
              <a:noFill/>
            </a:ln>
          </p:spPr>
        </p:pic>
        <p:pic>
          <p:nvPicPr>
            <p:cNvPr id="119" name="Google Shape;119;p20"/>
            <p:cNvPicPr preferRelativeResize="0"/>
            <p:nvPr/>
          </p:nvPicPr>
          <p:blipFill>
            <a:blip r:embed="rId4">
              <a:alphaModFix/>
            </a:blip>
            <a:stretch>
              <a:fillRect/>
            </a:stretch>
          </p:blipFill>
          <p:spPr>
            <a:xfrm>
              <a:off x="4832050" y="1407901"/>
              <a:ext cx="3746199" cy="2799675"/>
            </a:xfrm>
            <a:prstGeom prst="rect">
              <a:avLst/>
            </a:prstGeom>
            <a:noFill/>
            <a:ln>
              <a:noFill/>
            </a:ln>
          </p:spPr>
        </p:pic>
        <p:sp>
          <p:nvSpPr>
            <p:cNvPr id="120" name="Google Shape;120;p20"/>
            <p:cNvSpPr/>
            <p:nvPr/>
          </p:nvSpPr>
          <p:spPr>
            <a:xfrm>
              <a:off x="897425" y="1632825"/>
              <a:ext cx="1006500" cy="9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20"/>
            <p:cNvCxnSpPr/>
            <p:nvPr/>
          </p:nvCxnSpPr>
          <p:spPr>
            <a:xfrm flipH="1" rot="10800000">
              <a:off x="1903875" y="1585225"/>
              <a:ext cx="3104100" cy="582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20"/>
            <p:cNvCxnSpPr/>
            <p:nvPr/>
          </p:nvCxnSpPr>
          <p:spPr>
            <a:xfrm>
              <a:off x="1903875" y="2565125"/>
              <a:ext cx="3114600" cy="1488600"/>
            </a:xfrm>
            <a:prstGeom prst="straightConnector1">
              <a:avLst/>
            </a:prstGeom>
            <a:noFill/>
            <a:ln cap="flat" cmpd="sng" w="9525">
              <a:solidFill>
                <a:schemeClr val="dk2"/>
              </a:solidFill>
              <a:prstDash val="solid"/>
              <a:round/>
              <a:headEnd len="med" w="med" type="none"/>
              <a:tailEnd len="med" w="med" type="none"/>
            </a:ln>
          </p:spPr>
        </p:cxnSp>
      </p:grpSp>
      <p:pic>
        <p:nvPicPr>
          <p:cNvPr id="123" name="Google Shape;123;p20"/>
          <p:cNvPicPr preferRelativeResize="0"/>
          <p:nvPr/>
        </p:nvPicPr>
        <p:blipFill>
          <a:blip r:embed="rId5">
            <a:alphaModFix/>
          </a:blip>
          <a:stretch>
            <a:fillRect/>
          </a:stretch>
        </p:blipFill>
        <p:spPr>
          <a:xfrm>
            <a:off x="652500" y="1725651"/>
            <a:ext cx="7945149" cy="3332830"/>
          </a:xfrm>
          <a:prstGeom prst="rect">
            <a:avLst/>
          </a:prstGeom>
          <a:noFill/>
          <a:ln>
            <a:noFill/>
          </a:ln>
        </p:spPr>
      </p:pic>
      <p:sp>
        <p:nvSpPr>
          <p:cNvPr id="124" name="Google Shape;124;p20"/>
          <p:cNvSpPr/>
          <p:nvPr/>
        </p:nvSpPr>
        <p:spPr>
          <a:xfrm>
            <a:off x="838725" y="1915525"/>
            <a:ext cx="2076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884475" y="3319675"/>
            <a:ext cx="2076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Linear model</a:t>
            </a:r>
            <a:endParaRPr b="1"/>
          </a:p>
        </p:txBody>
      </p:sp>
      <p:sp>
        <p:nvSpPr>
          <p:cNvPr id="131" name="Google Shape;131;p21"/>
          <p:cNvSpPr txBox="1"/>
          <p:nvPr>
            <p:ph idx="1" type="body"/>
          </p:nvPr>
        </p:nvSpPr>
        <p:spPr>
          <a:xfrm>
            <a:off x="311700" y="1000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Predicts gene expression based on index cell type and niche composition</a:t>
            </a:r>
            <a:endParaRPr sz="1500"/>
          </a:p>
        </p:txBody>
      </p:sp>
      <p:grpSp>
        <p:nvGrpSpPr>
          <p:cNvPr id="132" name="Google Shape;132;p21"/>
          <p:cNvGrpSpPr/>
          <p:nvPr/>
        </p:nvGrpSpPr>
        <p:grpSpPr>
          <a:xfrm>
            <a:off x="6994327" y="2208150"/>
            <a:ext cx="2214473" cy="1305350"/>
            <a:chOff x="6994327" y="2589150"/>
            <a:chExt cx="2214473" cy="1305350"/>
          </a:xfrm>
        </p:grpSpPr>
        <p:sp>
          <p:nvSpPr>
            <p:cNvPr id="133" name="Google Shape;133;p21"/>
            <p:cNvSpPr/>
            <p:nvPr/>
          </p:nvSpPr>
          <p:spPr>
            <a:xfrm rot="5400000">
              <a:off x="7359877" y="2609842"/>
              <a:ext cx="703200" cy="1434300"/>
            </a:xfrm>
            <a:prstGeom prst="roundRect">
              <a:avLst>
                <a:gd fmla="val 8665" name="adj"/>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txBox="1"/>
            <p:nvPr/>
          </p:nvSpPr>
          <p:spPr>
            <a:xfrm>
              <a:off x="7011075" y="2589150"/>
              <a:ext cx="1322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gene expression</a:t>
              </a:r>
              <a:endParaRPr sz="1000"/>
            </a:p>
          </p:txBody>
        </p:sp>
        <p:sp>
          <p:nvSpPr>
            <p:cNvPr id="135" name="Google Shape;135;p21"/>
            <p:cNvSpPr txBox="1"/>
            <p:nvPr/>
          </p:nvSpPr>
          <p:spPr>
            <a:xfrm>
              <a:off x="8366100" y="2786300"/>
              <a:ext cx="842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cell type</a:t>
              </a:r>
              <a:endParaRPr sz="1000"/>
            </a:p>
            <a:p>
              <a:pPr indent="0" lvl="0" marL="0" rtl="0" algn="ctr">
                <a:spcBef>
                  <a:spcPts val="0"/>
                </a:spcBef>
                <a:spcAft>
                  <a:spcPts val="0"/>
                </a:spcAft>
                <a:buNone/>
              </a:pPr>
              <a:r>
                <a:rPr lang="en" sz="1000"/>
                <a:t>+</a:t>
              </a:r>
              <a:endParaRPr sz="1000"/>
            </a:p>
            <a:p>
              <a:pPr indent="0" lvl="0" marL="0" rtl="0" algn="ctr">
                <a:spcBef>
                  <a:spcPts val="0"/>
                </a:spcBef>
                <a:spcAft>
                  <a:spcPts val="0"/>
                </a:spcAft>
                <a:buNone/>
              </a:pPr>
              <a:r>
                <a:rPr lang="en" sz="1000"/>
                <a:t>interaction terms</a:t>
              </a:r>
              <a:endParaRPr sz="1000"/>
            </a:p>
            <a:p>
              <a:pPr indent="0" lvl="0" marL="0" rtl="0" algn="ctr">
                <a:spcBef>
                  <a:spcPts val="0"/>
                </a:spcBef>
                <a:spcAft>
                  <a:spcPts val="0"/>
                </a:spcAft>
                <a:buNone/>
              </a:pPr>
              <a:r>
                <a:rPr lang="en" sz="1000"/>
                <a:t>+</a:t>
              </a:r>
              <a:endParaRPr sz="1000"/>
            </a:p>
            <a:p>
              <a:pPr indent="0" lvl="0" marL="0" rtl="0" algn="ctr">
                <a:spcBef>
                  <a:spcPts val="0"/>
                </a:spcBef>
                <a:spcAft>
                  <a:spcPts val="0"/>
                </a:spcAft>
                <a:buNone/>
              </a:pPr>
              <a:r>
                <a:rPr lang="en" sz="1000"/>
                <a:t>batch</a:t>
              </a:r>
              <a:endParaRPr sz="1000"/>
            </a:p>
          </p:txBody>
        </p:sp>
      </p:grpSp>
      <p:pic>
        <p:nvPicPr>
          <p:cNvPr id="136" name="Google Shape;136;p21"/>
          <p:cNvPicPr preferRelativeResize="0"/>
          <p:nvPr/>
        </p:nvPicPr>
        <p:blipFill>
          <a:blip r:embed="rId3">
            <a:alphaModFix/>
          </a:blip>
          <a:stretch>
            <a:fillRect/>
          </a:stretch>
        </p:blipFill>
        <p:spPr>
          <a:xfrm>
            <a:off x="7167220" y="1621016"/>
            <a:ext cx="1606800" cy="287877"/>
          </a:xfrm>
          <a:prstGeom prst="rect">
            <a:avLst/>
          </a:prstGeom>
          <a:noFill/>
          <a:ln>
            <a:noFill/>
          </a:ln>
        </p:spPr>
      </p:pic>
      <p:grpSp>
        <p:nvGrpSpPr>
          <p:cNvPr id="137" name="Google Shape;137;p21"/>
          <p:cNvGrpSpPr/>
          <p:nvPr/>
        </p:nvGrpSpPr>
        <p:grpSpPr>
          <a:xfrm>
            <a:off x="159375" y="2210488"/>
            <a:ext cx="2136689" cy="1493605"/>
            <a:chOff x="159375" y="2210488"/>
            <a:chExt cx="2136689" cy="1493605"/>
          </a:xfrm>
        </p:grpSpPr>
        <p:sp>
          <p:nvSpPr>
            <p:cNvPr id="138" name="Google Shape;138;p21"/>
            <p:cNvSpPr/>
            <p:nvPr/>
          </p:nvSpPr>
          <p:spPr>
            <a:xfrm>
              <a:off x="861764" y="2594392"/>
              <a:ext cx="1434300" cy="1109700"/>
            </a:xfrm>
            <a:prstGeom prst="roundRect">
              <a:avLst>
                <a:gd fmla="val 8665"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nvSpPr>
          <p:spPr>
            <a:xfrm>
              <a:off x="159375" y="2949150"/>
              <a:ext cx="79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cell ids</a:t>
              </a:r>
              <a:endParaRPr sz="1000"/>
            </a:p>
            <a:p>
              <a:pPr indent="0" lvl="0" marL="0" rtl="0" algn="l">
                <a:spcBef>
                  <a:spcPts val="0"/>
                </a:spcBef>
                <a:spcAft>
                  <a:spcPts val="0"/>
                </a:spcAft>
                <a:buNone/>
              </a:pPr>
              <a:r>
                <a:rPr lang="en" sz="1000"/>
                <a:t>= nodes</a:t>
              </a:r>
              <a:endParaRPr sz="1000"/>
            </a:p>
          </p:txBody>
        </p:sp>
        <p:sp>
          <p:nvSpPr>
            <p:cNvPr id="140" name="Google Shape;140;p21"/>
            <p:cNvSpPr txBox="1"/>
            <p:nvPr/>
          </p:nvSpPr>
          <p:spPr>
            <a:xfrm>
              <a:off x="909375" y="2210488"/>
              <a:ext cx="125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gene expression</a:t>
              </a:r>
              <a:endParaRPr sz="1000"/>
            </a:p>
          </p:txBody>
        </p:sp>
      </p:grpSp>
      <p:grpSp>
        <p:nvGrpSpPr>
          <p:cNvPr id="141" name="Google Shape;141;p21"/>
          <p:cNvGrpSpPr/>
          <p:nvPr/>
        </p:nvGrpSpPr>
        <p:grpSpPr>
          <a:xfrm>
            <a:off x="2276050" y="2055750"/>
            <a:ext cx="4685350" cy="1648350"/>
            <a:chOff x="2276050" y="2055750"/>
            <a:chExt cx="4685350" cy="1648350"/>
          </a:xfrm>
        </p:grpSpPr>
        <p:sp>
          <p:nvSpPr>
            <p:cNvPr id="142" name="Google Shape;142;p21"/>
            <p:cNvSpPr/>
            <p:nvPr/>
          </p:nvSpPr>
          <p:spPr>
            <a:xfrm>
              <a:off x="2642851" y="2594400"/>
              <a:ext cx="910200" cy="1109700"/>
            </a:xfrm>
            <a:prstGeom prst="roundRect">
              <a:avLst>
                <a:gd fmla="val 8665" name="adj"/>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3640235" y="2594392"/>
              <a:ext cx="2311200" cy="1109700"/>
            </a:xfrm>
            <a:prstGeom prst="roundRect">
              <a:avLst>
                <a:gd fmla="val 8665" name="adj"/>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6038656" y="2594392"/>
              <a:ext cx="868500" cy="1109700"/>
            </a:xfrm>
            <a:prstGeom prst="roundRect">
              <a:avLst>
                <a:gd fmla="val 8665"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nvSpPr>
          <p:spPr>
            <a:xfrm>
              <a:off x="2333692" y="3006618"/>
              <a:ext cx="2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146" name="Google Shape;146;p21"/>
            <p:cNvSpPr txBox="1"/>
            <p:nvPr/>
          </p:nvSpPr>
          <p:spPr>
            <a:xfrm>
              <a:off x="2276050" y="2204350"/>
              <a:ext cx="160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cell type (1hot)</a:t>
              </a:r>
              <a:endParaRPr sz="1000"/>
            </a:p>
          </p:txBody>
        </p:sp>
        <p:sp>
          <p:nvSpPr>
            <p:cNvPr id="147" name="Google Shape;147;p21"/>
            <p:cNvSpPr txBox="1"/>
            <p:nvPr/>
          </p:nvSpPr>
          <p:spPr>
            <a:xfrm>
              <a:off x="3876200" y="2208150"/>
              <a:ext cx="1716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Interaction terms (ct^2)</a:t>
              </a:r>
              <a:endParaRPr sz="1000"/>
            </a:p>
          </p:txBody>
        </p:sp>
        <p:sp>
          <p:nvSpPr>
            <p:cNvPr id="148" name="Google Shape;148;p21"/>
            <p:cNvSpPr txBox="1"/>
            <p:nvPr/>
          </p:nvSpPr>
          <p:spPr>
            <a:xfrm>
              <a:off x="6008900" y="2055750"/>
              <a:ext cx="95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condition (1hot)</a:t>
              </a:r>
              <a:endParaRPr sz="1000"/>
            </a:p>
          </p:txBody>
        </p:sp>
        <p:sp>
          <p:nvSpPr>
            <p:cNvPr id="149" name="Google Shape;149;p21"/>
            <p:cNvSpPr/>
            <p:nvPr/>
          </p:nvSpPr>
          <p:spPr>
            <a:xfrm>
              <a:off x="3988875" y="2236875"/>
              <a:ext cx="1434300" cy="2925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 name="Google Shape;150;p21"/>
          <p:cNvPicPr preferRelativeResize="0"/>
          <p:nvPr/>
        </p:nvPicPr>
        <p:blipFill rotWithShape="1">
          <a:blip r:embed="rId4">
            <a:alphaModFix/>
          </a:blip>
          <a:srcRect b="0" l="0" r="78370" t="0"/>
          <a:stretch/>
        </p:blipFill>
        <p:spPr>
          <a:xfrm>
            <a:off x="1484667" y="1674200"/>
            <a:ext cx="261200" cy="338700"/>
          </a:xfrm>
          <a:prstGeom prst="rect">
            <a:avLst/>
          </a:prstGeom>
          <a:noFill/>
          <a:ln>
            <a:noFill/>
          </a:ln>
        </p:spPr>
      </p:pic>
      <p:pic>
        <p:nvPicPr>
          <p:cNvPr id="151" name="Google Shape;151;p21"/>
          <p:cNvPicPr preferRelativeResize="0"/>
          <p:nvPr/>
        </p:nvPicPr>
        <p:blipFill>
          <a:blip r:embed="rId5">
            <a:alphaModFix/>
          </a:blip>
          <a:stretch>
            <a:fillRect/>
          </a:stretch>
        </p:blipFill>
        <p:spPr>
          <a:xfrm>
            <a:off x="95763" y="-292564"/>
            <a:ext cx="3313891" cy="292575"/>
          </a:xfrm>
          <a:prstGeom prst="rect">
            <a:avLst/>
          </a:prstGeom>
          <a:noFill/>
          <a:ln>
            <a:noFill/>
          </a:ln>
        </p:spPr>
      </p:pic>
      <p:grpSp>
        <p:nvGrpSpPr>
          <p:cNvPr id="152" name="Google Shape;152;p21"/>
          <p:cNvGrpSpPr/>
          <p:nvPr/>
        </p:nvGrpSpPr>
        <p:grpSpPr>
          <a:xfrm>
            <a:off x="3985939" y="1667975"/>
            <a:ext cx="1778698" cy="321862"/>
            <a:chOff x="3985939" y="1667975"/>
            <a:chExt cx="1778698" cy="321862"/>
          </a:xfrm>
        </p:grpSpPr>
        <p:pic>
          <p:nvPicPr>
            <p:cNvPr id="153" name="Google Shape;153;p21"/>
            <p:cNvPicPr preferRelativeResize="0"/>
            <p:nvPr/>
          </p:nvPicPr>
          <p:blipFill rotWithShape="1">
            <a:blip r:embed="rId5">
              <a:alphaModFix/>
            </a:blip>
            <a:srcRect b="0" l="56792" r="0" t="0"/>
            <a:stretch/>
          </p:blipFill>
          <p:spPr>
            <a:xfrm>
              <a:off x="4332761" y="1667975"/>
              <a:ext cx="1431875" cy="292575"/>
            </a:xfrm>
            <a:prstGeom prst="rect">
              <a:avLst/>
            </a:prstGeom>
            <a:noFill/>
            <a:ln>
              <a:noFill/>
            </a:ln>
          </p:spPr>
        </p:pic>
        <p:pic>
          <p:nvPicPr>
            <p:cNvPr id="154" name="Google Shape;154;p21"/>
            <p:cNvPicPr preferRelativeResize="0"/>
            <p:nvPr/>
          </p:nvPicPr>
          <p:blipFill rotWithShape="1">
            <a:blip r:embed="rId5">
              <a:alphaModFix/>
            </a:blip>
            <a:srcRect b="0" l="0" r="88409" t="0"/>
            <a:stretch/>
          </p:blipFill>
          <p:spPr>
            <a:xfrm>
              <a:off x="3985939" y="1697263"/>
              <a:ext cx="384099" cy="292575"/>
            </a:xfrm>
            <a:prstGeom prst="rect">
              <a:avLst/>
            </a:prstGeom>
            <a:noFill/>
            <a:ln>
              <a:noFill/>
            </a:ln>
          </p:spPr>
        </p:pic>
      </p:grpSp>
      <p:sp>
        <p:nvSpPr>
          <p:cNvPr id="155" name="Google Shape;155;p21"/>
          <p:cNvSpPr/>
          <p:nvPr/>
        </p:nvSpPr>
        <p:spPr>
          <a:xfrm>
            <a:off x="104075" y="1356225"/>
            <a:ext cx="8910900" cy="392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1"/>
          <p:cNvPicPr preferRelativeResize="0"/>
          <p:nvPr/>
        </p:nvPicPr>
        <p:blipFill>
          <a:blip r:embed="rId6">
            <a:alphaModFix/>
          </a:blip>
          <a:stretch>
            <a:fillRect/>
          </a:stretch>
        </p:blipFill>
        <p:spPr>
          <a:xfrm>
            <a:off x="5622172" y="1908903"/>
            <a:ext cx="2869701" cy="2515649"/>
          </a:xfrm>
          <a:prstGeom prst="rect">
            <a:avLst/>
          </a:prstGeom>
          <a:noFill/>
          <a:ln>
            <a:noFill/>
          </a:ln>
        </p:spPr>
      </p:pic>
      <p:pic>
        <p:nvPicPr>
          <p:cNvPr id="157" name="Google Shape;157;p21"/>
          <p:cNvPicPr preferRelativeResize="0"/>
          <p:nvPr/>
        </p:nvPicPr>
        <p:blipFill>
          <a:blip r:embed="rId7">
            <a:alphaModFix/>
          </a:blip>
          <a:stretch>
            <a:fillRect/>
          </a:stretch>
        </p:blipFill>
        <p:spPr>
          <a:xfrm>
            <a:off x="5571876" y="1682950"/>
            <a:ext cx="3158451" cy="3184026"/>
          </a:xfrm>
          <a:prstGeom prst="rect">
            <a:avLst/>
          </a:prstGeom>
          <a:noFill/>
          <a:ln>
            <a:noFill/>
          </a:ln>
        </p:spPr>
      </p:pic>
      <p:grpSp>
        <p:nvGrpSpPr>
          <p:cNvPr id="158" name="Google Shape;158;p21"/>
          <p:cNvGrpSpPr/>
          <p:nvPr/>
        </p:nvGrpSpPr>
        <p:grpSpPr>
          <a:xfrm>
            <a:off x="391472" y="2669382"/>
            <a:ext cx="4685335" cy="2848416"/>
            <a:chOff x="1202450" y="1776063"/>
            <a:chExt cx="5249675" cy="3395013"/>
          </a:xfrm>
        </p:grpSpPr>
        <p:pic>
          <p:nvPicPr>
            <p:cNvPr id="159" name="Google Shape;159;p21"/>
            <p:cNvPicPr preferRelativeResize="0"/>
            <p:nvPr/>
          </p:nvPicPr>
          <p:blipFill>
            <a:blip r:embed="rId8">
              <a:alphaModFix/>
            </a:blip>
            <a:stretch>
              <a:fillRect/>
            </a:stretch>
          </p:blipFill>
          <p:spPr>
            <a:xfrm>
              <a:off x="1202450" y="1776063"/>
              <a:ext cx="2484575" cy="3191724"/>
            </a:xfrm>
            <a:prstGeom prst="rect">
              <a:avLst/>
            </a:prstGeom>
            <a:noFill/>
            <a:ln>
              <a:noFill/>
            </a:ln>
          </p:spPr>
        </p:pic>
        <p:pic>
          <p:nvPicPr>
            <p:cNvPr id="160" name="Google Shape;160;p21"/>
            <p:cNvPicPr preferRelativeResize="0"/>
            <p:nvPr/>
          </p:nvPicPr>
          <p:blipFill>
            <a:blip r:embed="rId9">
              <a:alphaModFix/>
            </a:blip>
            <a:stretch>
              <a:fillRect/>
            </a:stretch>
          </p:blipFill>
          <p:spPr>
            <a:xfrm>
              <a:off x="3809300" y="1776075"/>
              <a:ext cx="2642825" cy="33950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1"/>
                                        </p:tgtEl>
                                      </p:cBhvr>
                                    </p:animEffect>
                                    <p:set>
                                      <p:cBhvr>
                                        <p:cTn dur="1" fill="hold">
                                          <p:stCondLst>
                                            <p:cond delay="1000"/>
                                          </p:stCondLst>
                                        </p:cTn>
                                        <p:tgtEl>
                                          <p:spTgt spid="1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0"/>
                                        </p:tgtEl>
                                      </p:cBhvr>
                                    </p:animEffect>
                                    <p:set>
                                      <p:cBhvr>
                                        <p:cTn dur="1" fill="hold">
                                          <p:stCondLst>
                                            <p:cond delay="1000"/>
                                          </p:stCondLst>
                                        </p:cTn>
                                        <p:tgtEl>
                                          <p:spTgt spid="1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2"/>
                                        </p:tgtEl>
                                      </p:cBhvr>
                                    </p:animEffect>
                                    <p:set>
                                      <p:cBhvr>
                                        <p:cTn dur="1" fill="hold">
                                          <p:stCondLst>
                                            <p:cond delay="1000"/>
                                          </p:stCondLst>
                                        </p:cTn>
                                        <p:tgtEl>
                                          <p:spTgt spid="1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2"/>
                                        </p:tgtEl>
                                      </p:cBhvr>
                                    </p:animEffect>
                                    <p:set>
                                      <p:cBhvr>
                                        <p:cTn dur="1" fill="hold">
                                          <p:stCondLst>
                                            <p:cond delay="1000"/>
                                          </p:stCondLst>
                                        </p:cTn>
                                        <p:tgtEl>
                                          <p:spTgt spid="1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6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1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4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